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67" r:id="rId2"/>
    <p:sldId id="4881" r:id="rId3"/>
    <p:sldId id="4882" r:id="rId4"/>
    <p:sldId id="4847" r:id="rId5"/>
    <p:sldId id="4839" r:id="rId6"/>
    <p:sldId id="4840" r:id="rId7"/>
    <p:sldId id="4845" r:id="rId8"/>
    <p:sldId id="4846" r:id="rId9"/>
    <p:sldId id="4834" r:id="rId10"/>
    <p:sldId id="4836" r:id="rId11"/>
    <p:sldId id="4837" r:id="rId12"/>
    <p:sldId id="4842" r:id="rId13"/>
    <p:sldId id="4843" r:id="rId14"/>
    <p:sldId id="4844" r:id="rId15"/>
    <p:sldId id="4743" r:id="rId16"/>
    <p:sldId id="449" r:id="rId17"/>
    <p:sldId id="1179" r:id="rId18"/>
    <p:sldId id="652" r:id="rId19"/>
    <p:sldId id="653" r:id="rId20"/>
    <p:sldId id="654" r:id="rId21"/>
    <p:sldId id="655" r:id="rId22"/>
    <p:sldId id="648" r:id="rId23"/>
    <p:sldId id="647" r:id="rId24"/>
    <p:sldId id="649" r:id="rId25"/>
    <p:sldId id="651" r:id="rId26"/>
    <p:sldId id="1182" r:id="rId27"/>
    <p:sldId id="1183" r:id="rId28"/>
    <p:sldId id="1272" r:id="rId29"/>
    <p:sldId id="1225" r:id="rId30"/>
    <p:sldId id="1359" r:id="rId31"/>
    <p:sldId id="4880" r:id="rId32"/>
    <p:sldId id="4754" r:id="rId33"/>
    <p:sldId id="4756" r:id="rId34"/>
    <p:sldId id="4757" r:id="rId35"/>
    <p:sldId id="4849" r:id="rId36"/>
    <p:sldId id="4894" r:id="rId37"/>
    <p:sldId id="4895" r:id="rId38"/>
    <p:sldId id="4850" r:id="rId39"/>
    <p:sldId id="4755" r:id="rId40"/>
    <p:sldId id="4851" r:id="rId41"/>
    <p:sldId id="4759" r:id="rId42"/>
    <p:sldId id="4760" r:id="rId43"/>
    <p:sldId id="4761" r:id="rId44"/>
    <p:sldId id="4872" r:id="rId45"/>
    <p:sldId id="4762" r:id="rId46"/>
    <p:sldId id="4763" r:id="rId47"/>
    <p:sldId id="4768" r:id="rId48"/>
    <p:sldId id="4766" r:id="rId49"/>
    <p:sldId id="4767" r:id="rId50"/>
    <p:sldId id="4765" r:id="rId51"/>
    <p:sldId id="4769" r:id="rId52"/>
    <p:sldId id="4770" r:id="rId53"/>
    <p:sldId id="4873" r:id="rId54"/>
    <p:sldId id="4750" r:id="rId55"/>
    <p:sldId id="4867" r:id="rId56"/>
    <p:sldId id="4868" r:id="rId57"/>
    <p:sldId id="4896" r:id="rId58"/>
    <p:sldId id="4897" r:id="rId59"/>
    <p:sldId id="4869" r:id="rId60"/>
    <p:sldId id="4870" r:id="rId61"/>
    <p:sldId id="4898" r:id="rId62"/>
    <p:sldId id="4747" r:id="rId63"/>
    <p:sldId id="4852" r:id="rId64"/>
    <p:sldId id="4871" r:id="rId65"/>
    <p:sldId id="4745" r:id="rId66"/>
    <p:sldId id="4746" r:id="rId67"/>
    <p:sldId id="4749" r:id="rId68"/>
    <p:sldId id="4748" r:id="rId69"/>
    <p:sldId id="4878" r:id="rId70"/>
    <p:sldId id="4899" r:id="rId71"/>
    <p:sldId id="4885" r:id="rId72"/>
    <p:sldId id="4877" r:id="rId73"/>
    <p:sldId id="4875" r:id="rId74"/>
    <p:sldId id="4900" r:id="rId75"/>
    <p:sldId id="4886" r:id="rId76"/>
    <p:sldId id="4887" r:id="rId77"/>
    <p:sldId id="4888" r:id="rId78"/>
    <p:sldId id="4889" r:id="rId79"/>
    <p:sldId id="4890" r:id="rId80"/>
    <p:sldId id="4891" r:id="rId81"/>
    <p:sldId id="29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3C9A8-6FA2-624B-872F-3520C02C40E7}" type="datetimeFigureOut">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BC015-F0AB-D445-B92E-B53AE87F39E8}" type="slidenum">
              <a:t>‹#›</a:t>
            </a:fld>
            <a:endParaRPr lang="en-US"/>
          </a:p>
        </p:txBody>
      </p:sp>
    </p:spTree>
    <p:extLst>
      <p:ext uri="{BB962C8B-B14F-4D97-AF65-F5344CB8AC3E}">
        <p14:creationId xmlns:p14="http://schemas.microsoft.com/office/powerpoint/2010/main" val="904730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76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56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441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06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22745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7646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03373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2154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428917899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53759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587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17501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3/25/24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7413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3/25/24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20785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3/25/24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31862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50289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3473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7764415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spiedigitallibrary.org/conference-proceedings-of-spie/10635/106350F/A-common-core-based-cyber-ontology-in-support-of-cross/10.1117/12.2307719.full" TargetMode="External"/><Relationship Id="rId2" Type="http://schemas.openxmlformats.org/officeDocument/2006/relationships/hyperlink" Target="https://link.springer.com/article/10.1007/s10115-023-01860-3" TargetMode="External"/><Relationship Id="rId1" Type="http://schemas.openxmlformats.org/officeDocument/2006/relationships/slideLayout" Target="../slideLayouts/slideLayout2.xml"/><Relationship Id="rId4" Type="http://schemas.openxmlformats.org/officeDocument/2006/relationships/hyperlink" Target="https://arxiv.org/pdf/2108.00551.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Cybersecurity through an Ontological Lens</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a:t>
            </a:r>
            <a:r>
              <a:rPr lang="en-US"/>
              <a:t>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366825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Directed</a:t>
            </a:r>
            <a:r>
              <a:rPr lang="en-US"/>
              <a:t>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519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Labeled</a:t>
            </a:r>
            <a:r>
              <a:rPr lang="en-US"/>
              <a:t>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part</a:t>
            </a:r>
          </a:p>
        </p:txBody>
      </p:sp>
      <p:sp>
        <p:nvSpPr>
          <p:cNvPr id="14" name="TextBox 13">
            <a:extLst>
              <a:ext uri="{FF2B5EF4-FFF2-40B4-BE49-F238E27FC236}">
                <a16:creationId xmlns:a16="http://schemas.microsoft.com/office/drawing/2014/main" id="{0121973A-A1E0-EE4E-5FCC-2BA756BF6DA2}"/>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part of</a:t>
            </a:r>
          </a:p>
        </p:txBody>
      </p:sp>
      <p:grpSp>
        <p:nvGrpSpPr>
          <p:cNvPr id="11" name="Group 10">
            <a:extLst>
              <a:ext uri="{FF2B5EF4-FFF2-40B4-BE49-F238E27FC236}">
                <a16:creationId xmlns:a16="http://schemas.microsoft.com/office/drawing/2014/main" id="{84F6D956-59E8-C9A6-E81C-3870E00FBB98}"/>
              </a:ext>
            </a:extLst>
          </p:cNvPr>
          <p:cNvGrpSpPr/>
          <p:nvPr/>
        </p:nvGrpSpPr>
        <p:grpSpPr>
          <a:xfrm>
            <a:off x="5614860" y="1574556"/>
            <a:ext cx="1210251" cy="489300"/>
            <a:chOff x="5614860" y="1853414"/>
            <a:chExt cx="1210251" cy="489300"/>
          </a:xfrm>
        </p:grpSpPr>
        <p:sp>
          <p:nvSpPr>
            <p:cNvPr id="3" name="Rounded Rectangle 2">
              <a:extLst>
                <a:ext uri="{FF2B5EF4-FFF2-40B4-BE49-F238E27FC236}">
                  <a16:creationId xmlns:a16="http://schemas.microsoft.com/office/drawing/2014/main" id="{EB5A7527-02E1-A601-7AE8-CD333D97DA6B}"/>
                </a:ext>
              </a:extLst>
            </p:cNvPr>
            <p:cNvSpPr/>
            <p:nvPr/>
          </p:nvSpPr>
          <p:spPr>
            <a:xfrm>
              <a:off x="5614860" y="1881049"/>
              <a:ext cx="1210251" cy="461665"/>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CD1CF1BE-4AEA-D942-D5C9-38C595ED4F59}"/>
                </a:ext>
              </a:extLst>
            </p:cNvPr>
            <p:cNvSpPr txBox="1"/>
            <p:nvPr/>
          </p:nvSpPr>
          <p:spPr>
            <a:xfrm>
              <a:off x="5799033" y="1853414"/>
              <a:ext cx="823752"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“Joe”</a:t>
              </a:r>
            </a:p>
          </p:txBody>
        </p:sp>
      </p:grpSp>
      <p:cxnSp>
        <p:nvCxnSpPr>
          <p:cNvPr id="12" name="Straight Arrow Connector 11">
            <a:extLst>
              <a:ext uri="{FF2B5EF4-FFF2-40B4-BE49-F238E27FC236}">
                <a16:creationId xmlns:a16="http://schemas.microsoft.com/office/drawing/2014/main" id="{E9FF91D0-547B-B670-1CF5-AD07BFB1A91B}"/>
              </a:ext>
            </a:extLst>
          </p:cNvPr>
          <p:cNvCxnSpPr>
            <a:cxnSpLocks/>
            <a:stCxn id="5" idx="0"/>
            <a:endCxn id="3" idx="2"/>
          </p:cNvCxnSpPr>
          <p:nvPr/>
        </p:nvCxnSpPr>
        <p:spPr>
          <a:xfrm flipV="1">
            <a:off x="6219986" y="2063856"/>
            <a:ext cx="0" cy="53469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BEC921C-CBF3-E7CB-28C1-D527C64C28A2}"/>
              </a:ext>
            </a:extLst>
          </p:cNvPr>
          <p:cNvSpPr txBox="1"/>
          <p:nvPr/>
        </p:nvSpPr>
        <p:spPr>
          <a:xfrm>
            <a:off x="6219985" y="2098151"/>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label</a:t>
            </a:r>
          </a:p>
        </p:txBody>
      </p:sp>
      <p:grpSp>
        <p:nvGrpSpPr>
          <p:cNvPr id="21" name="Group 20">
            <a:extLst>
              <a:ext uri="{FF2B5EF4-FFF2-40B4-BE49-F238E27FC236}">
                <a16:creationId xmlns:a16="http://schemas.microsoft.com/office/drawing/2014/main" id="{157D4A32-998F-C13C-93D1-E467850E1226}"/>
              </a:ext>
            </a:extLst>
          </p:cNvPr>
          <p:cNvGrpSpPr/>
          <p:nvPr/>
        </p:nvGrpSpPr>
        <p:grpSpPr>
          <a:xfrm>
            <a:off x="4408777" y="5231053"/>
            <a:ext cx="1210251" cy="485261"/>
            <a:chOff x="5614860" y="1857453"/>
            <a:chExt cx="1210251" cy="485261"/>
          </a:xfrm>
        </p:grpSpPr>
        <p:sp>
          <p:nvSpPr>
            <p:cNvPr id="22" name="Rounded Rectangle 21">
              <a:extLst>
                <a:ext uri="{FF2B5EF4-FFF2-40B4-BE49-F238E27FC236}">
                  <a16:creationId xmlns:a16="http://schemas.microsoft.com/office/drawing/2014/main" id="{672A25F7-77F5-E303-98F4-A7FFE1CB59D6}"/>
                </a:ext>
              </a:extLst>
            </p:cNvPr>
            <p:cNvSpPr/>
            <p:nvPr/>
          </p:nvSpPr>
          <p:spPr>
            <a:xfrm>
              <a:off x="5614860" y="1881049"/>
              <a:ext cx="1210251" cy="461665"/>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33CD1C1A-8B14-94A1-B6C2-6698BCB9C880}"/>
                </a:ext>
              </a:extLst>
            </p:cNvPr>
            <p:cNvSpPr txBox="1"/>
            <p:nvPr/>
          </p:nvSpPr>
          <p:spPr>
            <a:xfrm>
              <a:off x="5723695" y="1857453"/>
              <a:ext cx="992579"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“Sam”</a:t>
              </a:r>
            </a:p>
          </p:txBody>
        </p:sp>
      </p:grpSp>
      <p:grpSp>
        <p:nvGrpSpPr>
          <p:cNvPr id="24" name="Group 23">
            <a:extLst>
              <a:ext uri="{FF2B5EF4-FFF2-40B4-BE49-F238E27FC236}">
                <a16:creationId xmlns:a16="http://schemas.microsoft.com/office/drawing/2014/main" id="{92700EC2-82E4-428D-8676-09BA72BFEBCF}"/>
              </a:ext>
            </a:extLst>
          </p:cNvPr>
          <p:cNvGrpSpPr/>
          <p:nvPr/>
        </p:nvGrpSpPr>
        <p:grpSpPr>
          <a:xfrm>
            <a:off x="6820944" y="5231053"/>
            <a:ext cx="1210251" cy="475374"/>
            <a:chOff x="5614860" y="1867340"/>
            <a:chExt cx="1210251" cy="475374"/>
          </a:xfrm>
        </p:grpSpPr>
        <p:sp>
          <p:nvSpPr>
            <p:cNvPr id="25" name="Rounded Rectangle 24">
              <a:extLst>
                <a:ext uri="{FF2B5EF4-FFF2-40B4-BE49-F238E27FC236}">
                  <a16:creationId xmlns:a16="http://schemas.microsoft.com/office/drawing/2014/main" id="{6BF3C9DE-6F6C-4122-F8FD-265E0F27194C}"/>
                </a:ext>
              </a:extLst>
            </p:cNvPr>
            <p:cNvSpPr/>
            <p:nvPr/>
          </p:nvSpPr>
          <p:spPr>
            <a:xfrm>
              <a:off x="5614860" y="1881049"/>
              <a:ext cx="1210251" cy="461665"/>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91305925-885D-1139-E6F8-29B189CD7A16}"/>
                </a:ext>
              </a:extLst>
            </p:cNvPr>
            <p:cNvSpPr txBox="1"/>
            <p:nvPr/>
          </p:nvSpPr>
          <p:spPr>
            <a:xfrm>
              <a:off x="5696789" y="1867340"/>
              <a:ext cx="1039836"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“Rose”</a:t>
              </a:r>
            </a:p>
          </p:txBody>
        </p:sp>
      </p:grpSp>
      <p:cxnSp>
        <p:nvCxnSpPr>
          <p:cNvPr id="27" name="Straight Arrow Connector 26">
            <a:extLst>
              <a:ext uri="{FF2B5EF4-FFF2-40B4-BE49-F238E27FC236}">
                <a16:creationId xmlns:a16="http://schemas.microsoft.com/office/drawing/2014/main" id="{A7B9604A-2C7A-5421-BAFB-8CBE2A1AEAC2}"/>
              </a:ext>
            </a:extLst>
          </p:cNvPr>
          <p:cNvCxnSpPr>
            <a:cxnSpLocks/>
            <a:stCxn id="4" idx="4"/>
            <a:endCxn id="23" idx="0"/>
          </p:cNvCxnSpPr>
          <p:nvPr/>
        </p:nvCxnSpPr>
        <p:spPr>
          <a:xfrm flipH="1">
            <a:off x="5013902" y="4823589"/>
            <a:ext cx="2" cy="40746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E7077F5-C2F4-68C8-B3AE-A12BE4373D73}"/>
              </a:ext>
            </a:extLst>
          </p:cNvPr>
          <p:cNvCxnSpPr>
            <a:cxnSpLocks/>
            <a:stCxn id="6" idx="4"/>
            <a:endCxn id="26" idx="0"/>
          </p:cNvCxnSpPr>
          <p:nvPr/>
        </p:nvCxnSpPr>
        <p:spPr>
          <a:xfrm flipH="1">
            <a:off x="7422791" y="4823589"/>
            <a:ext cx="3279" cy="40746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9672B80-C7A1-86A2-A65C-194C1B49AF60}"/>
              </a:ext>
            </a:extLst>
          </p:cNvPr>
          <p:cNvSpPr txBox="1"/>
          <p:nvPr/>
        </p:nvSpPr>
        <p:spPr>
          <a:xfrm>
            <a:off x="5591246" y="477129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label</a:t>
            </a:r>
          </a:p>
        </p:txBody>
      </p:sp>
    </p:spTree>
    <p:extLst>
      <p:ext uri="{BB962C8B-B14F-4D97-AF65-F5344CB8AC3E}">
        <p14:creationId xmlns:p14="http://schemas.microsoft.com/office/powerpoint/2010/main" val="285641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Typed</a:t>
            </a:r>
            <a:r>
              <a:rPr lang="en-US"/>
              <a:t> Labeled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grpSp>
        <p:nvGrpSpPr>
          <p:cNvPr id="11" name="Group 10">
            <a:extLst>
              <a:ext uri="{FF2B5EF4-FFF2-40B4-BE49-F238E27FC236}">
                <a16:creationId xmlns:a16="http://schemas.microsoft.com/office/drawing/2014/main" id="{84F6D956-59E8-C9A6-E81C-3870E00FBB98}"/>
              </a:ext>
            </a:extLst>
          </p:cNvPr>
          <p:cNvGrpSpPr/>
          <p:nvPr/>
        </p:nvGrpSpPr>
        <p:grpSpPr>
          <a:xfrm>
            <a:off x="5614860" y="1574556"/>
            <a:ext cx="1210251" cy="489300"/>
            <a:chOff x="5614860" y="1853414"/>
            <a:chExt cx="1210251" cy="489300"/>
          </a:xfrm>
        </p:grpSpPr>
        <p:sp>
          <p:nvSpPr>
            <p:cNvPr id="3" name="Rounded Rectangle 2">
              <a:extLst>
                <a:ext uri="{FF2B5EF4-FFF2-40B4-BE49-F238E27FC236}">
                  <a16:creationId xmlns:a16="http://schemas.microsoft.com/office/drawing/2014/main" id="{EB5A7527-02E1-A601-7AE8-CD333D97DA6B}"/>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CD1CF1BE-4AEA-D942-D5C9-38C595ED4F59}"/>
                </a:ext>
              </a:extLst>
            </p:cNvPr>
            <p:cNvSpPr txBox="1"/>
            <p:nvPr/>
          </p:nvSpPr>
          <p:spPr>
            <a:xfrm>
              <a:off x="5799033" y="1853414"/>
              <a:ext cx="8237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“Joe”</a:t>
              </a:r>
            </a:p>
          </p:txBody>
        </p:sp>
      </p:grpSp>
      <p:cxnSp>
        <p:nvCxnSpPr>
          <p:cNvPr id="12" name="Straight Arrow Connector 11">
            <a:extLst>
              <a:ext uri="{FF2B5EF4-FFF2-40B4-BE49-F238E27FC236}">
                <a16:creationId xmlns:a16="http://schemas.microsoft.com/office/drawing/2014/main" id="{E9FF91D0-547B-B670-1CF5-AD07BFB1A91B}"/>
              </a:ext>
            </a:extLst>
          </p:cNvPr>
          <p:cNvCxnSpPr>
            <a:cxnSpLocks/>
            <a:stCxn id="5" idx="0"/>
            <a:endCxn id="3" idx="2"/>
          </p:cNvCxnSpPr>
          <p:nvPr/>
        </p:nvCxnSpPr>
        <p:spPr>
          <a:xfrm flipV="1">
            <a:off x="6219986" y="2063856"/>
            <a:ext cx="0" cy="5346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BEC921C-CBF3-E7CB-28C1-D527C64C28A2}"/>
              </a:ext>
            </a:extLst>
          </p:cNvPr>
          <p:cNvSpPr txBox="1"/>
          <p:nvPr/>
        </p:nvSpPr>
        <p:spPr>
          <a:xfrm>
            <a:off x="6219985" y="2098151"/>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 </a:t>
            </a: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label</a:t>
            </a:r>
          </a:p>
        </p:txBody>
      </p:sp>
      <p:grpSp>
        <p:nvGrpSpPr>
          <p:cNvPr id="21" name="Group 20">
            <a:extLst>
              <a:ext uri="{FF2B5EF4-FFF2-40B4-BE49-F238E27FC236}">
                <a16:creationId xmlns:a16="http://schemas.microsoft.com/office/drawing/2014/main" id="{157D4A32-998F-C13C-93D1-E467850E1226}"/>
              </a:ext>
            </a:extLst>
          </p:cNvPr>
          <p:cNvGrpSpPr/>
          <p:nvPr/>
        </p:nvGrpSpPr>
        <p:grpSpPr>
          <a:xfrm>
            <a:off x="4408777" y="5231053"/>
            <a:ext cx="1210251" cy="485261"/>
            <a:chOff x="5614860" y="1857453"/>
            <a:chExt cx="1210251" cy="485261"/>
          </a:xfrm>
        </p:grpSpPr>
        <p:sp>
          <p:nvSpPr>
            <p:cNvPr id="22" name="Rounded Rectangle 21">
              <a:extLst>
                <a:ext uri="{FF2B5EF4-FFF2-40B4-BE49-F238E27FC236}">
                  <a16:creationId xmlns:a16="http://schemas.microsoft.com/office/drawing/2014/main" id="{672A25F7-77F5-E303-98F4-A7FFE1CB59D6}"/>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33CD1C1A-8B14-94A1-B6C2-6698BCB9C880}"/>
                </a:ext>
              </a:extLst>
            </p:cNvPr>
            <p:cNvSpPr txBox="1"/>
            <p:nvPr/>
          </p:nvSpPr>
          <p:spPr>
            <a:xfrm>
              <a:off x="5723695" y="1857453"/>
              <a:ext cx="9925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“Sam”</a:t>
              </a:r>
            </a:p>
          </p:txBody>
        </p:sp>
      </p:grpSp>
      <p:grpSp>
        <p:nvGrpSpPr>
          <p:cNvPr id="24" name="Group 23">
            <a:extLst>
              <a:ext uri="{FF2B5EF4-FFF2-40B4-BE49-F238E27FC236}">
                <a16:creationId xmlns:a16="http://schemas.microsoft.com/office/drawing/2014/main" id="{92700EC2-82E4-428D-8676-09BA72BFEBCF}"/>
              </a:ext>
            </a:extLst>
          </p:cNvPr>
          <p:cNvGrpSpPr/>
          <p:nvPr/>
        </p:nvGrpSpPr>
        <p:grpSpPr>
          <a:xfrm>
            <a:off x="6820944" y="5231053"/>
            <a:ext cx="1210251" cy="475374"/>
            <a:chOff x="5614860" y="1867340"/>
            <a:chExt cx="1210251" cy="475374"/>
          </a:xfrm>
        </p:grpSpPr>
        <p:sp>
          <p:nvSpPr>
            <p:cNvPr id="25" name="Rounded Rectangle 24">
              <a:extLst>
                <a:ext uri="{FF2B5EF4-FFF2-40B4-BE49-F238E27FC236}">
                  <a16:creationId xmlns:a16="http://schemas.microsoft.com/office/drawing/2014/main" id="{6BF3C9DE-6F6C-4122-F8FD-265E0F27194C}"/>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91305925-885D-1139-E6F8-29B189CD7A16}"/>
                </a:ext>
              </a:extLst>
            </p:cNvPr>
            <p:cNvSpPr txBox="1"/>
            <p:nvPr/>
          </p:nvSpPr>
          <p:spPr>
            <a:xfrm>
              <a:off x="5696789" y="1867340"/>
              <a:ext cx="10398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“Rose”</a:t>
              </a:r>
            </a:p>
          </p:txBody>
        </p:sp>
      </p:grpSp>
      <p:cxnSp>
        <p:nvCxnSpPr>
          <p:cNvPr id="27" name="Straight Arrow Connector 26">
            <a:extLst>
              <a:ext uri="{FF2B5EF4-FFF2-40B4-BE49-F238E27FC236}">
                <a16:creationId xmlns:a16="http://schemas.microsoft.com/office/drawing/2014/main" id="{A7B9604A-2C7A-5421-BAFB-8CBE2A1AEAC2}"/>
              </a:ext>
            </a:extLst>
          </p:cNvPr>
          <p:cNvCxnSpPr>
            <a:cxnSpLocks/>
            <a:stCxn id="4" idx="4"/>
            <a:endCxn id="23" idx="0"/>
          </p:cNvCxnSpPr>
          <p:nvPr/>
        </p:nvCxnSpPr>
        <p:spPr>
          <a:xfrm flipH="1">
            <a:off x="5013902" y="4823589"/>
            <a:ext cx="2"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E7077F5-C2F4-68C8-B3AE-A12BE4373D73}"/>
              </a:ext>
            </a:extLst>
          </p:cNvPr>
          <p:cNvCxnSpPr>
            <a:cxnSpLocks/>
            <a:stCxn id="6" idx="4"/>
            <a:endCxn id="26" idx="0"/>
          </p:cNvCxnSpPr>
          <p:nvPr/>
        </p:nvCxnSpPr>
        <p:spPr>
          <a:xfrm flipH="1">
            <a:off x="7422791" y="4823589"/>
            <a:ext cx="3279"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9672B80-C7A1-86A2-A65C-194C1B49AF60}"/>
              </a:ext>
            </a:extLst>
          </p:cNvPr>
          <p:cNvSpPr txBox="1"/>
          <p:nvPr/>
        </p:nvSpPr>
        <p:spPr>
          <a:xfrm>
            <a:off x="5591246" y="477129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cxnSp>
        <p:nvCxnSpPr>
          <p:cNvPr id="31" name="Straight Arrow Connector 30">
            <a:extLst>
              <a:ext uri="{FF2B5EF4-FFF2-40B4-BE49-F238E27FC236}">
                <a16:creationId xmlns:a16="http://schemas.microsoft.com/office/drawing/2014/main" id="{C0A0CB4B-EAF0-5DF6-D885-6C7D1A57F31F}"/>
              </a:ext>
            </a:extLst>
          </p:cNvPr>
          <p:cNvCxnSpPr>
            <a:cxnSpLocks/>
            <a:endCxn id="59" idx="4"/>
          </p:cNvCxnSpPr>
          <p:nvPr/>
        </p:nvCxnSpPr>
        <p:spPr>
          <a:xfrm flipH="1" flipV="1">
            <a:off x="3545143" y="3322230"/>
            <a:ext cx="1183939" cy="87696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98ACDD7-E7FE-12C8-B566-30C53333E8CA}"/>
              </a:ext>
            </a:extLst>
          </p:cNvPr>
          <p:cNvCxnSpPr>
            <a:cxnSpLocks/>
            <a:endCxn id="60" idx="4"/>
          </p:cNvCxnSpPr>
          <p:nvPr/>
        </p:nvCxnSpPr>
        <p:spPr>
          <a:xfrm flipV="1">
            <a:off x="7754124" y="3322230"/>
            <a:ext cx="1045397" cy="85318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1907BE5-F3C1-194A-15C4-CAE14BC193E3}"/>
              </a:ext>
            </a:extLst>
          </p:cNvPr>
          <p:cNvCxnSpPr>
            <a:cxnSpLocks/>
            <a:endCxn id="60" idx="2"/>
          </p:cNvCxnSpPr>
          <p:nvPr/>
        </p:nvCxnSpPr>
        <p:spPr>
          <a:xfrm flipV="1">
            <a:off x="6622785" y="2956470"/>
            <a:ext cx="1773937" cy="783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EA928D2-EC66-ACEA-005B-E46B11372147}"/>
              </a:ext>
            </a:extLst>
          </p:cNvPr>
          <p:cNvSpPr txBox="1"/>
          <p:nvPr/>
        </p:nvSpPr>
        <p:spPr>
          <a:xfrm>
            <a:off x="8520723"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36" name="TextBox 35">
            <a:extLst>
              <a:ext uri="{FF2B5EF4-FFF2-40B4-BE49-F238E27FC236}">
                <a16:creationId xmlns:a16="http://schemas.microsoft.com/office/drawing/2014/main" id="{02B8FF84-6E49-19C2-AC45-20E4D57A2041}"/>
              </a:ext>
            </a:extLst>
          </p:cNvPr>
          <p:cNvSpPr txBox="1"/>
          <p:nvPr/>
        </p:nvSpPr>
        <p:spPr>
          <a:xfrm>
            <a:off x="3204345"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
        <p:nvSpPr>
          <p:cNvPr id="38" name="TextBox 37">
            <a:extLst>
              <a:ext uri="{FF2B5EF4-FFF2-40B4-BE49-F238E27FC236}">
                <a16:creationId xmlns:a16="http://schemas.microsoft.com/office/drawing/2014/main" id="{D073FBA0-5F6E-F053-9C4C-746D45136FAA}"/>
              </a:ext>
            </a:extLst>
          </p:cNvPr>
          <p:cNvSpPr txBox="1"/>
          <p:nvPr/>
        </p:nvSpPr>
        <p:spPr>
          <a:xfrm>
            <a:off x="3734463" y="210878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label</a:t>
            </a:r>
          </a:p>
        </p:txBody>
      </p:sp>
      <p:sp>
        <p:nvSpPr>
          <p:cNvPr id="39" name="TextBox 38">
            <a:extLst>
              <a:ext uri="{FF2B5EF4-FFF2-40B4-BE49-F238E27FC236}">
                <a16:creationId xmlns:a16="http://schemas.microsoft.com/office/drawing/2014/main" id="{33B30CC0-C6E0-C092-6598-52859E5701D2}"/>
              </a:ext>
            </a:extLst>
          </p:cNvPr>
          <p:cNvSpPr txBox="1"/>
          <p:nvPr/>
        </p:nvSpPr>
        <p:spPr>
          <a:xfrm>
            <a:off x="8873406" y="2108006"/>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label</a:t>
            </a:r>
          </a:p>
        </p:txBody>
      </p:sp>
      <p:cxnSp>
        <p:nvCxnSpPr>
          <p:cNvPr id="41" name="Straight Arrow Connector 40">
            <a:extLst>
              <a:ext uri="{FF2B5EF4-FFF2-40B4-BE49-F238E27FC236}">
                <a16:creationId xmlns:a16="http://schemas.microsoft.com/office/drawing/2014/main" id="{ED67AB5A-B9BF-5956-5711-63AACE69BFB7}"/>
              </a:ext>
            </a:extLst>
          </p:cNvPr>
          <p:cNvCxnSpPr>
            <a:cxnSpLocks/>
          </p:cNvCxnSpPr>
          <p:nvPr/>
        </p:nvCxnSpPr>
        <p:spPr>
          <a:xfrm flipV="1">
            <a:off x="8790132" y="2094807"/>
            <a:ext cx="0" cy="4880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0CAAC88-690A-2C3A-F029-8863C92F6211}"/>
              </a:ext>
            </a:extLst>
          </p:cNvPr>
          <p:cNvCxnSpPr>
            <a:cxnSpLocks/>
            <a:endCxn id="51" idx="2"/>
          </p:cNvCxnSpPr>
          <p:nvPr/>
        </p:nvCxnSpPr>
        <p:spPr>
          <a:xfrm flipH="1" flipV="1">
            <a:off x="3562712" y="2140897"/>
            <a:ext cx="1" cy="45765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A65969FC-3857-5CDE-9D36-05AF3C1B48D5}"/>
              </a:ext>
            </a:extLst>
          </p:cNvPr>
          <p:cNvGrpSpPr/>
          <p:nvPr/>
        </p:nvGrpSpPr>
        <p:grpSpPr>
          <a:xfrm>
            <a:off x="2957586" y="1660062"/>
            <a:ext cx="1210251" cy="480835"/>
            <a:chOff x="5614860" y="1861879"/>
            <a:chExt cx="1210251" cy="480835"/>
          </a:xfrm>
        </p:grpSpPr>
        <p:sp>
          <p:nvSpPr>
            <p:cNvPr id="51" name="Rounded Rectangle 50">
              <a:extLst>
                <a:ext uri="{FF2B5EF4-FFF2-40B4-BE49-F238E27FC236}">
                  <a16:creationId xmlns:a16="http://schemas.microsoft.com/office/drawing/2014/main" id="{FFD61912-A87B-196E-1BFF-60A38C80D812}"/>
                </a:ext>
              </a:extLst>
            </p:cNvPr>
            <p:cNvSpPr/>
            <p:nvPr/>
          </p:nvSpPr>
          <p:spPr>
            <a:xfrm>
              <a:off x="5614860" y="1881049"/>
              <a:ext cx="1210251" cy="461665"/>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52" name="TextBox 51">
              <a:extLst>
                <a:ext uri="{FF2B5EF4-FFF2-40B4-BE49-F238E27FC236}">
                  <a16:creationId xmlns:a16="http://schemas.microsoft.com/office/drawing/2014/main" id="{61056158-9CC2-100F-C702-94327530A1BB}"/>
                </a:ext>
              </a:extLst>
            </p:cNvPr>
            <p:cNvSpPr txBox="1"/>
            <p:nvPr/>
          </p:nvSpPr>
          <p:spPr>
            <a:xfrm>
              <a:off x="5629118" y="1861879"/>
              <a:ext cx="1181734"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“Hand”</a:t>
              </a:r>
            </a:p>
          </p:txBody>
        </p:sp>
      </p:grpSp>
      <p:grpSp>
        <p:nvGrpSpPr>
          <p:cNvPr id="56" name="Group 55">
            <a:extLst>
              <a:ext uri="{FF2B5EF4-FFF2-40B4-BE49-F238E27FC236}">
                <a16:creationId xmlns:a16="http://schemas.microsoft.com/office/drawing/2014/main" id="{AA7CDF11-CA6C-9486-A8B4-905F84D0A0DD}"/>
              </a:ext>
            </a:extLst>
          </p:cNvPr>
          <p:cNvGrpSpPr/>
          <p:nvPr/>
        </p:nvGrpSpPr>
        <p:grpSpPr>
          <a:xfrm>
            <a:off x="8152552" y="1602191"/>
            <a:ext cx="1275157" cy="475374"/>
            <a:chOff x="5582406" y="1867340"/>
            <a:chExt cx="1275157" cy="475374"/>
          </a:xfrm>
        </p:grpSpPr>
        <p:sp>
          <p:nvSpPr>
            <p:cNvPr id="57" name="Rounded Rectangle 56">
              <a:extLst>
                <a:ext uri="{FF2B5EF4-FFF2-40B4-BE49-F238E27FC236}">
                  <a16:creationId xmlns:a16="http://schemas.microsoft.com/office/drawing/2014/main" id="{0469A872-CA25-0D67-0073-261613515ED5}"/>
                </a:ext>
              </a:extLst>
            </p:cNvPr>
            <p:cNvSpPr/>
            <p:nvPr/>
          </p:nvSpPr>
          <p:spPr>
            <a:xfrm>
              <a:off x="5614860" y="1881049"/>
              <a:ext cx="1210251" cy="461665"/>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58" name="TextBox 57">
              <a:extLst>
                <a:ext uri="{FF2B5EF4-FFF2-40B4-BE49-F238E27FC236}">
                  <a16:creationId xmlns:a16="http://schemas.microsoft.com/office/drawing/2014/main" id="{F18DECF6-656E-A9A1-F7A6-91218D720C90}"/>
                </a:ext>
              </a:extLst>
            </p:cNvPr>
            <p:cNvSpPr txBox="1"/>
            <p:nvPr/>
          </p:nvSpPr>
          <p:spPr>
            <a:xfrm>
              <a:off x="5582406" y="1867340"/>
              <a:ext cx="1275157"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“Person”</a:t>
              </a:r>
            </a:p>
          </p:txBody>
        </p:sp>
      </p:grpSp>
      <p:sp>
        <p:nvSpPr>
          <p:cNvPr id="59" name="Oval 58">
            <a:extLst>
              <a:ext uri="{FF2B5EF4-FFF2-40B4-BE49-F238E27FC236}">
                <a16:creationId xmlns:a16="http://schemas.microsoft.com/office/drawing/2014/main" id="{10CD010A-96A9-56E1-317A-338CAAB4FFD0}"/>
              </a:ext>
            </a:extLst>
          </p:cNvPr>
          <p:cNvSpPr/>
          <p:nvPr/>
        </p:nvSpPr>
        <p:spPr>
          <a:xfrm>
            <a:off x="3142344"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Oval 59">
            <a:extLst>
              <a:ext uri="{FF2B5EF4-FFF2-40B4-BE49-F238E27FC236}">
                <a16:creationId xmlns:a16="http://schemas.microsoft.com/office/drawing/2014/main" id="{22D80033-7239-DF7C-2A8F-57CDE390E686}"/>
              </a:ext>
            </a:extLst>
          </p:cNvPr>
          <p:cNvSpPr/>
          <p:nvPr/>
        </p:nvSpPr>
        <p:spPr>
          <a:xfrm>
            <a:off x="8396722"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CEEA043F-CDF6-C976-33C8-E9F28DCB20E8}"/>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 of</a:t>
            </a:r>
          </a:p>
        </p:txBody>
      </p:sp>
      <p:sp>
        <p:nvSpPr>
          <p:cNvPr id="65" name="TextBox 64">
            <a:extLst>
              <a:ext uri="{FF2B5EF4-FFF2-40B4-BE49-F238E27FC236}">
                <a16:creationId xmlns:a16="http://schemas.microsoft.com/office/drawing/2014/main" id="{15996732-0D49-EC9E-618B-AA3E77B92D25}"/>
              </a:ext>
            </a:extLst>
          </p:cNvPr>
          <p:cNvSpPr txBox="1"/>
          <p:nvPr/>
        </p:nvSpPr>
        <p:spPr>
          <a:xfrm>
            <a:off x="7422791" y="2457436"/>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type</a:t>
            </a:r>
          </a:p>
        </p:txBody>
      </p:sp>
    </p:spTree>
    <p:extLst>
      <p:ext uri="{BB962C8B-B14F-4D97-AF65-F5344CB8AC3E}">
        <p14:creationId xmlns:p14="http://schemas.microsoft.com/office/powerpoint/2010/main" val="322671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Logically</a:t>
            </a:r>
            <a:r>
              <a:rPr lang="en-US"/>
              <a:t> Typed Labeled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grpSp>
        <p:nvGrpSpPr>
          <p:cNvPr id="11" name="Group 10">
            <a:extLst>
              <a:ext uri="{FF2B5EF4-FFF2-40B4-BE49-F238E27FC236}">
                <a16:creationId xmlns:a16="http://schemas.microsoft.com/office/drawing/2014/main" id="{84F6D956-59E8-C9A6-E81C-3870E00FBB98}"/>
              </a:ext>
            </a:extLst>
          </p:cNvPr>
          <p:cNvGrpSpPr/>
          <p:nvPr/>
        </p:nvGrpSpPr>
        <p:grpSpPr>
          <a:xfrm>
            <a:off x="5614860" y="1574556"/>
            <a:ext cx="1210251" cy="489300"/>
            <a:chOff x="5614860" y="1853414"/>
            <a:chExt cx="1210251" cy="489300"/>
          </a:xfrm>
        </p:grpSpPr>
        <p:sp>
          <p:nvSpPr>
            <p:cNvPr id="3" name="Rounded Rectangle 2">
              <a:extLst>
                <a:ext uri="{FF2B5EF4-FFF2-40B4-BE49-F238E27FC236}">
                  <a16:creationId xmlns:a16="http://schemas.microsoft.com/office/drawing/2014/main" id="{EB5A7527-02E1-A601-7AE8-CD333D97DA6B}"/>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CD1CF1BE-4AEA-D942-D5C9-38C595ED4F59}"/>
                </a:ext>
              </a:extLst>
            </p:cNvPr>
            <p:cNvSpPr txBox="1"/>
            <p:nvPr/>
          </p:nvSpPr>
          <p:spPr>
            <a:xfrm>
              <a:off x="5799033" y="1853414"/>
              <a:ext cx="8237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“Joe”</a:t>
              </a:r>
            </a:p>
          </p:txBody>
        </p:sp>
      </p:grpSp>
      <p:cxnSp>
        <p:nvCxnSpPr>
          <p:cNvPr id="12" name="Straight Arrow Connector 11">
            <a:extLst>
              <a:ext uri="{FF2B5EF4-FFF2-40B4-BE49-F238E27FC236}">
                <a16:creationId xmlns:a16="http://schemas.microsoft.com/office/drawing/2014/main" id="{E9FF91D0-547B-B670-1CF5-AD07BFB1A91B}"/>
              </a:ext>
            </a:extLst>
          </p:cNvPr>
          <p:cNvCxnSpPr>
            <a:cxnSpLocks/>
            <a:stCxn id="5" idx="0"/>
            <a:endCxn id="3" idx="2"/>
          </p:cNvCxnSpPr>
          <p:nvPr/>
        </p:nvCxnSpPr>
        <p:spPr>
          <a:xfrm flipV="1">
            <a:off x="6219986" y="2063856"/>
            <a:ext cx="0" cy="5346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BEC921C-CBF3-E7CB-28C1-D527C64C28A2}"/>
              </a:ext>
            </a:extLst>
          </p:cNvPr>
          <p:cNvSpPr txBox="1"/>
          <p:nvPr/>
        </p:nvSpPr>
        <p:spPr>
          <a:xfrm>
            <a:off x="6219985" y="2098151"/>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 </a:t>
            </a: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label</a:t>
            </a:r>
          </a:p>
        </p:txBody>
      </p:sp>
      <p:grpSp>
        <p:nvGrpSpPr>
          <p:cNvPr id="21" name="Group 20">
            <a:extLst>
              <a:ext uri="{FF2B5EF4-FFF2-40B4-BE49-F238E27FC236}">
                <a16:creationId xmlns:a16="http://schemas.microsoft.com/office/drawing/2014/main" id="{157D4A32-998F-C13C-93D1-E467850E1226}"/>
              </a:ext>
            </a:extLst>
          </p:cNvPr>
          <p:cNvGrpSpPr/>
          <p:nvPr/>
        </p:nvGrpSpPr>
        <p:grpSpPr>
          <a:xfrm>
            <a:off x="4408777" y="5231053"/>
            <a:ext cx="1210251" cy="485261"/>
            <a:chOff x="5614860" y="1857453"/>
            <a:chExt cx="1210251" cy="485261"/>
          </a:xfrm>
        </p:grpSpPr>
        <p:sp>
          <p:nvSpPr>
            <p:cNvPr id="22" name="Rounded Rectangle 21">
              <a:extLst>
                <a:ext uri="{FF2B5EF4-FFF2-40B4-BE49-F238E27FC236}">
                  <a16:creationId xmlns:a16="http://schemas.microsoft.com/office/drawing/2014/main" id="{672A25F7-77F5-E303-98F4-A7FFE1CB59D6}"/>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33CD1C1A-8B14-94A1-B6C2-6698BCB9C880}"/>
                </a:ext>
              </a:extLst>
            </p:cNvPr>
            <p:cNvSpPr txBox="1"/>
            <p:nvPr/>
          </p:nvSpPr>
          <p:spPr>
            <a:xfrm>
              <a:off x="5723695" y="1857453"/>
              <a:ext cx="9925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“Sam”</a:t>
              </a:r>
            </a:p>
          </p:txBody>
        </p:sp>
      </p:grpSp>
      <p:grpSp>
        <p:nvGrpSpPr>
          <p:cNvPr id="24" name="Group 23">
            <a:extLst>
              <a:ext uri="{FF2B5EF4-FFF2-40B4-BE49-F238E27FC236}">
                <a16:creationId xmlns:a16="http://schemas.microsoft.com/office/drawing/2014/main" id="{92700EC2-82E4-428D-8676-09BA72BFEBCF}"/>
              </a:ext>
            </a:extLst>
          </p:cNvPr>
          <p:cNvGrpSpPr/>
          <p:nvPr/>
        </p:nvGrpSpPr>
        <p:grpSpPr>
          <a:xfrm>
            <a:off x="6820944" y="5231053"/>
            <a:ext cx="1210251" cy="475374"/>
            <a:chOff x="5614860" y="1867340"/>
            <a:chExt cx="1210251" cy="475374"/>
          </a:xfrm>
        </p:grpSpPr>
        <p:sp>
          <p:nvSpPr>
            <p:cNvPr id="25" name="Rounded Rectangle 24">
              <a:extLst>
                <a:ext uri="{FF2B5EF4-FFF2-40B4-BE49-F238E27FC236}">
                  <a16:creationId xmlns:a16="http://schemas.microsoft.com/office/drawing/2014/main" id="{6BF3C9DE-6F6C-4122-F8FD-265E0F27194C}"/>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91305925-885D-1139-E6F8-29B189CD7A16}"/>
                </a:ext>
              </a:extLst>
            </p:cNvPr>
            <p:cNvSpPr txBox="1"/>
            <p:nvPr/>
          </p:nvSpPr>
          <p:spPr>
            <a:xfrm>
              <a:off x="5696789" y="1867340"/>
              <a:ext cx="10398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“Rose”</a:t>
              </a:r>
            </a:p>
          </p:txBody>
        </p:sp>
      </p:grpSp>
      <p:cxnSp>
        <p:nvCxnSpPr>
          <p:cNvPr id="27" name="Straight Arrow Connector 26">
            <a:extLst>
              <a:ext uri="{FF2B5EF4-FFF2-40B4-BE49-F238E27FC236}">
                <a16:creationId xmlns:a16="http://schemas.microsoft.com/office/drawing/2014/main" id="{A7B9604A-2C7A-5421-BAFB-8CBE2A1AEAC2}"/>
              </a:ext>
            </a:extLst>
          </p:cNvPr>
          <p:cNvCxnSpPr>
            <a:cxnSpLocks/>
            <a:stCxn id="4" idx="4"/>
            <a:endCxn id="23" idx="0"/>
          </p:cNvCxnSpPr>
          <p:nvPr/>
        </p:nvCxnSpPr>
        <p:spPr>
          <a:xfrm flipH="1">
            <a:off x="5013902" y="4823589"/>
            <a:ext cx="2"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E7077F5-C2F4-68C8-B3AE-A12BE4373D73}"/>
              </a:ext>
            </a:extLst>
          </p:cNvPr>
          <p:cNvCxnSpPr>
            <a:cxnSpLocks/>
            <a:stCxn id="6" idx="4"/>
            <a:endCxn id="26" idx="0"/>
          </p:cNvCxnSpPr>
          <p:nvPr/>
        </p:nvCxnSpPr>
        <p:spPr>
          <a:xfrm flipH="1">
            <a:off x="7422791" y="4823589"/>
            <a:ext cx="3279"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9672B80-C7A1-86A2-A65C-194C1B49AF60}"/>
              </a:ext>
            </a:extLst>
          </p:cNvPr>
          <p:cNvSpPr txBox="1"/>
          <p:nvPr/>
        </p:nvSpPr>
        <p:spPr>
          <a:xfrm>
            <a:off x="5591246" y="477129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cxnSp>
        <p:nvCxnSpPr>
          <p:cNvPr id="31" name="Straight Arrow Connector 30">
            <a:extLst>
              <a:ext uri="{FF2B5EF4-FFF2-40B4-BE49-F238E27FC236}">
                <a16:creationId xmlns:a16="http://schemas.microsoft.com/office/drawing/2014/main" id="{C0A0CB4B-EAF0-5DF6-D885-6C7D1A57F31F}"/>
              </a:ext>
            </a:extLst>
          </p:cNvPr>
          <p:cNvCxnSpPr>
            <a:cxnSpLocks/>
            <a:endCxn id="59" idx="4"/>
          </p:cNvCxnSpPr>
          <p:nvPr/>
        </p:nvCxnSpPr>
        <p:spPr>
          <a:xfrm flipH="1" flipV="1">
            <a:off x="3545143" y="3322230"/>
            <a:ext cx="1183939" cy="876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98ACDD7-E7FE-12C8-B566-30C53333E8CA}"/>
              </a:ext>
            </a:extLst>
          </p:cNvPr>
          <p:cNvCxnSpPr>
            <a:cxnSpLocks/>
            <a:endCxn id="60" idx="4"/>
          </p:cNvCxnSpPr>
          <p:nvPr/>
        </p:nvCxnSpPr>
        <p:spPr>
          <a:xfrm flipV="1">
            <a:off x="7754124" y="3322230"/>
            <a:ext cx="1045397" cy="8531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1907BE5-F3C1-194A-15C4-CAE14BC193E3}"/>
              </a:ext>
            </a:extLst>
          </p:cNvPr>
          <p:cNvCxnSpPr>
            <a:cxnSpLocks/>
            <a:endCxn id="60" idx="2"/>
          </p:cNvCxnSpPr>
          <p:nvPr/>
        </p:nvCxnSpPr>
        <p:spPr>
          <a:xfrm flipV="1">
            <a:off x="6622785" y="2956470"/>
            <a:ext cx="1773937" cy="78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EA928D2-EC66-ACEA-005B-E46B11372147}"/>
              </a:ext>
            </a:extLst>
          </p:cNvPr>
          <p:cNvSpPr txBox="1"/>
          <p:nvPr/>
        </p:nvSpPr>
        <p:spPr>
          <a:xfrm>
            <a:off x="8520723"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
        <p:nvSpPr>
          <p:cNvPr id="36" name="TextBox 35">
            <a:extLst>
              <a:ext uri="{FF2B5EF4-FFF2-40B4-BE49-F238E27FC236}">
                <a16:creationId xmlns:a16="http://schemas.microsoft.com/office/drawing/2014/main" id="{02B8FF84-6E49-19C2-AC45-20E4D57A2041}"/>
              </a:ext>
            </a:extLst>
          </p:cNvPr>
          <p:cNvSpPr txBox="1"/>
          <p:nvPr/>
        </p:nvSpPr>
        <p:spPr>
          <a:xfrm>
            <a:off x="3204345"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
        <p:nvSpPr>
          <p:cNvPr id="38" name="TextBox 37">
            <a:extLst>
              <a:ext uri="{FF2B5EF4-FFF2-40B4-BE49-F238E27FC236}">
                <a16:creationId xmlns:a16="http://schemas.microsoft.com/office/drawing/2014/main" id="{D073FBA0-5F6E-F053-9C4C-746D45136FAA}"/>
              </a:ext>
            </a:extLst>
          </p:cNvPr>
          <p:cNvSpPr txBox="1"/>
          <p:nvPr/>
        </p:nvSpPr>
        <p:spPr>
          <a:xfrm>
            <a:off x="3734463" y="210878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sp>
        <p:nvSpPr>
          <p:cNvPr id="39" name="TextBox 38">
            <a:extLst>
              <a:ext uri="{FF2B5EF4-FFF2-40B4-BE49-F238E27FC236}">
                <a16:creationId xmlns:a16="http://schemas.microsoft.com/office/drawing/2014/main" id="{33B30CC0-C6E0-C092-6598-52859E5701D2}"/>
              </a:ext>
            </a:extLst>
          </p:cNvPr>
          <p:cNvSpPr txBox="1"/>
          <p:nvPr/>
        </p:nvSpPr>
        <p:spPr>
          <a:xfrm>
            <a:off x="8873406" y="2108006"/>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cxnSp>
        <p:nvCxnSpPr>
          <p:cNvPr id="41" name="Straight Arrow Connector 40">
            <a:extLst>
              <a:ext uri="{FF2B5EF4-FFF2-40B4-BE49-F238E27FC236}">
                <a16:creationId xmlns:a16="http://schemas.microsoft.com/office/drawing/2014/main" id="{ED67AB5A-B9BF-5956-5711-63AACE69BFB7}"/>
              </a:ext>
            </a:extLst>
          </p:cNvPr>
          <p:cNvCxnSpPr>
            <a:cxnSpLocks/>
          </p:cNvCxnSpPr>
          <p:nvPr/>
        </p:nvCxnSpPr>
        <p:spPr>
          <a:xfrm flipV="1">
            <a:off x="8790132" y="2094807"/>
            <a:ext cx="0" cy="48806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0CAAC88-690A-2C3A-F029-8863C92F6211}"/>
              </a:ext>
            </a:extLst>
          </p:cNvPr>
          <p:cNvCxnSpPr>
            <a:cxnSpLocks/>
            <a:endCxn id="51" idx="2"/>
          </p:cNvCxnSpPr>
          <p:nvPr/>
        </p:nvCxnSpPr>
        <p:spPr>
          <a:xfrm flipH="1" flipV="1">
            <a:off x="3562712" y="2140897"/>
            <a:ext cx="1" cy="4576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A65969FC-3857-5CDE-9D36-05AF3C1B48D5}"/>
              </a:ext>
            </a:extLst>
          </p:cNvPr>
          <p:cNvGrpSpPr/>
          <p:nvPr/>
        </p:nvGrpSpPr>
        <p:grpSpPr>
          <a:xfrm>
            <a:off x="2957586" y="1660062"/>
            <a:ext cx="1210251" cy="480835"/>
            <a:chOff x="5614860" y="1861879"/>
            <a:chExt cx="1210251" cy="480835"/>
          </a:xfrm>
        </p:grpSpPr>
        <p:sp>
          <p:nvSpPr>
            <p:cNvPr id="51" name="Rounded Rectangle 50">
              <a:extLst>
                <a:ext uri="{FF2B5EF4-FFF2-40B4-BE49-F238E27FC236}">
                  <a16:creationId xmlns:a16="http://schemas.microsoft.com/office/drawing/2014/main" id="{FFD61912-A87B-196E-1BFF-60A38C80D812}"/>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2" name="TextBox 51">
              <a:extLst>
                <a:ext uri="{FF2B5EF4-FFF2-40B4-BE49-F238E27FC236}">
                  <a16:creationId xmlns:a16="http://schemas.microsoft.com/office/drawing/2014/main" id="{61056158-9CC2-100F-C702-94327530A1BB}"/>
                </a:ext>
              </a:extLst>
            </p:cNvPr>
            <p:cNvSpPr txBox="1"/>
            <p:nvPr/>
          </p:nvSpPr>
          <p:spPr>
            <a:xfrm>
              <a:off x="5629118" y="1861879"/>
              <a:ext cx="11817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“Hand”</a:t>
              </a:r>
            </a:p>
          </p:txBody>
        </p:sp>
      </p:grpSp>
      <p:grpSp>
        <p:nvGrpSpPr>
          <p:cNvPr id="56" name="Group 55">
            <a:extLst>
              <a:ext uri="{FF2B5EF4-FFF2-40B4-BE49-F238E27FC236}">
                <a16:creationId xmlns:a16="http://schemas.microsoft.com/office/drawing/2014/main" id="{AA7CDF11-CA6C-9486-A8B4-905F84D0A0DD}"/>
              </a:ext>
            </a:extLst>
          </p:cNvPr>
          <p:cNvGrpSpPr/>
          <p:nvPr/>
        </p:nvGrpSpPr>
        <p:grpSpPr>
          <a:xfrm>
            <a:off x="8152552" y="1602191"/>
            <a:ext cx="1275157" cy="475374"/>
            <a:chOff x="5582406" y="1867340"/>
            <a:chExt cx="1275157" cy="475374"/>
          </a:xfrm>
        </p:grpSpPr>
        <p:sp>
          <p:nvSpPr>
            <p:cNvPr id="57" name="Rounded Rectangle 56">
              <a:extLst>
                <a:ext uri="{FF2B5EF4-FFF2-40B4-BE49-F238E27FC236}">
                  <a16:creationId xmlns:a16="http://schemas.microsoft.com/office/drawing/2014/main" id="{0469A872-CA25-0D67-0073-261613515ED5}"/>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8" name="TextBox 57">
              <a:extLst>
                <a:ext uri="{FF2B5EF4-FFF2-40B4-BE49-F238E27FC236}">
                  <a16:creationId xmlns:a16="http://schemas.microsoft.com/office/drawing/2014/main" id="{F18DECF6-656E-A9A1-F7A6-91218D720C90}"/>
                </a:ext>
              </a:extLst>
            </p:cNvPr>
            <p:cNvSpPr txBox="1"/>
            <p:nvPr/>
          </p:nvSpPr>
          <p:spPr>
            <a:xfrm>
              <a:off x="5582406" y="1867340"/>
              <a:ext cx="1275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“Person”</a:t>
              </a:r>
            </a:p>
          </p:txBody>
        </p:sp>
      </p:grpSp>
      <p:sp>
        <p:nvSpPr>
          <p:cNvPr id="59" name="Oval 58">
            <a:extLst>
              <a:ext uri="{FF2B5EF4-FFF2-40B4-BE49-F238E27FC236}">
                <a16:creationId xmlns:a16="http://schemas.microsoft.com/office/drawing/2014/main" id="{10CD010A-96A9-56E1-317A-338CAAB4FFD0}"/>
              </a:ext>
            </a:extLst>
          </p:cNvPr>
          <p:cNvSpPr/>
          <p:nvPr/>
        </p:nvSpPr>
        <p:spPr>
          <a:xfrm>
            <a:off x="3142344"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Oval 59">
            <a:extLst>
              <a:ext uri="{FF2B5EF4-FFF2-40B4-BE49-F238E27FC236}">
                <a16:creationId xmlns:a16="http://schemas.microsoft.com/office/drawing/2014/main" id="{22D80033-7239-DF7C-2A8F-57CDE390E686}"/>
              </a:ext>
            </a:extLst>
          </p:cNvPr>
          <p:cNvSpPr/>
          <p:nvPr/>
        </p:nvSpPr>
        <p:spPr>
          <a:xfrm>
            <a:off x="8396722"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6" name="Straight Arrow Connector 15">
            <a:extLst>
              <a:ext uri="{FF2B5EF4-FFF2-40B4-BE49-F238E27FC236}">
                <a16:creationId xmlns:a16="http://schemas.microsoft.com/office/drawing/2014/main" id="{08ABB836-3A3C-89C5-E006-06377603D38A}"/>
              </a:ext>
            </a:extLst>
          </p:cNvPr>
          <p:cNvCxnSpPr>
            <a:cxnSpLocks/>
          </p:cNvCxnSpPr>
          <p:nvPr/>
        </p:nvCxnSpPr>
        <p:spPr>
          <a:xfrm flipV="1">
            <a:off x="5416703" y="4440193"/>
            <a:ext cx="1627307" cy="1763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6ED0963-5F88-2FAD-D332-2928A7316E4E}"/>
              </a:ext>
            </a:extLst>
          </p:cNvPr>
          <p:cNvSpPr txBox="1"/>
          <p:nvPr/>
        </p:nvSpPr>
        <p:spPr>
          <a:xfrm>
            <a:off x="5734456" y="3922067"/>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part of</a:t>
            </a:r>
          </a:p>
        </p:txBody>
      </p:sp>
      <p:sp>
        <p:nvSpPr>
          <p:cNvPr id="18" name="TextBox 17">
            <a:extLst>
              <a:ext uri="{FF2B5EF4-FFF2-40B4-BE49-F238E27FC236}">
                <a16:creationId xmlns:a16="http://schemas.microsoft.com/office/drawing/2014/main" id="{5BC67746-79C6-963A-8F92-C8DB64500970}"/>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 of</a:t>
            </a:r>
          </a:p>
        </p:txBody>
      </p:sp>
      <p:sp>
        <p:nvSpPr>
          <p:cNvPr id="19" name="TextBox 18">
            <a:extLst>
              <a:ext uri="{FF2B5EF4-FFF2-40B4-BE49-F238E27FC236}">
                <a16:creationId xmlns:a16="http://schemas.microsoft.com/office/drawing/2014/main" id="{47EF1983-E0EF-EE8C-262A-E52C03BF16F3}"/>
              </a:ext>
            </a:extLst>
          </p:cNvPr>
          <p:cNvSpPr txBox="1"/>
          <p:nvPr/>
        </p:nvSpPr>
        <p:spPr>
          <a:xfrm>
            <a:off x="7422791" y="2457436"/>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Tree>
    <p:extLst>
      <p:ext uri="{BB962C8B-B14F-4D97-AF65-F5344CB8AC3E}">
        <p14:creationId xmlns:p14="http://schemas.microsoft.com/office/powerpoint/2010/main" val="252323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t>Logically Typed Labeled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grpSp>
        <p:nvGrpSpPr>
          <p:cNvPr id="11" name="Group 10">
            <a:extLst>
              <a:ext uri="{FF2B5EF4-FFF2-40B4-BE49-F238E27FC236}">
                <a16:creationId xmlns:a16="http://schemas.microsoft.com/office/drawing/2014/main" id="{84F6D956-59E8-C9A6-E81C-3870E00FBB98}"/>
              </a:ext>
            </a:extLst>
          </p:cNvPr>
          <p:cNvGrpSpPr/>
          <p:nvPr/>
        </p:nvGrpSpPr>
        <p:grpSpPr>
          <a:xfrm>
            <a:off x="5614860" y="1574556"/>
            <a:ext cx="1210251" cy="489300"/>
            <a:chOff x="5614860" y="1853414"/>
            <a:chExt cx="1210251" cy="489300"/>
          </a:xfrm>
        </p:grpSpPr>
        <p:sp>
          <p:nvSpPr>
            <p:cNvPr id="3" name="Rounded Rectangle 2">
              <a:extLst>
                <a:ext uri="{FF2B5EF4-FFF2-40B4-BE49-F238E27FC236}">
                  <a16:creationId xmlns:a16="http://schemas.microsoft.com/office/drawing/2014/main" id="{EB5A7527-02E1-A601-7AE8-CD333D97DA6B}"/>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CD1CF1BE-4AEA-D942-D5C9-38C595ED4F59}"/>
                </a:ext>
              </a:extLst>
            </p:cNvPr>
            <p:cNvSpPr txBox="1"/>
            <p:nvPr/>
          </p:nvSpPr>
          <p:spPr>
            <a:xfrm>
              <a:off x="5799033" y="1853414"/>
              <a:ext cx="8237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“Joe”</a:t>
              </a:r>
            </a:p>
          </p:txBody>
        </p:sp>
      </p:grpSp>
      <p:cxnSp>
        <p:nvCxnSpPr>
          <p:cNvPr id="12" name="Straight Arrow Connector 11">
            <a:extLst>
              <a:ext uri="{FF2B5EF4-FFF2-40B4-BE49-F238E27FC236}">
                <a16:creationId xmlns:a16="http://schemas.microsoft.com/office/drawing/2014/main" id="{E9FF91D0-547B-B670-1CF5-AD07BFB1A91B}"/>
              </a:ext>
            </a:extLst>
          </p:cNvPr>
          <p:cNvCxnSpPr>
            <a:cxnSpLocks/>
            <a:stCxn id="5" idx="0"/>
            <a:endCxn id="3" idx="2"/>
          </p:cNvCxnSpPr>
          <p:nvPr/>
        </p:nvCxnSpPr>
        <p:spPr>
          <a:xfrm flipV="1">
            <a:off x="6219986" y="2063856"/>
            <a:ext cx="0" cy="5346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BEC921C-CBF3-E7CB-28C1-D527C64C28A2}"/>
              </a:ext>
            </a:extLst>
          </p:cNvPr>
          <p:cNvSpPr txBox="1"/>
          <p:nvPr/>
        </p:nvSpPr>
        <p:spPr>
          <a:xfrm>
            <a:off x="6219985" y="2098151"/>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 </a:t>
            </a: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label</a:t>
            </a:r>
          </a:p>
        </p:txBody>
      </p:sp>
      <p:grpSp>
        <p:nvGrpSpPr>
          <p:cNvPr id="21" name="Group 20">
            <a:extLst>
              <a:ext uri="{FF2B5EF4-FFF2-40B4-BE49-F238E27FC236}">
                <a16:creationId xmlns:a16="http://schemas.microsoft.com/office/drawing/2014/main" id="{157D4A32-998F-C13C-93D1-E467850E1226}"/>
              </a:ext>
            </a:extLst>
          </p:cNvPr>
          <p:cNvGrpSpPr/>
          <p:nvPr/>
        </p:nvGrpSpPr>
        <p:grpSpPr>
          <a:xfrm>
            <a:off x="4408777" y="5231053"/>
            <a:ext cx="1210251" cy="485261"/>
            <a:chOff x="5614860" y="1857453"/>
            <a:chExt cx="1210251" cy="485261"/>
          </a:xfrm>
        </p:grpSpPr>
        <p:sp>
          <p:nvSpPr>
            <p:cNvPr id="22" name="Rounded Rectangle 21">
              <a:extLst>
                <a:ext uri="{FF2B5EF4-FFF2-40B4-BE49-F238E27FC236}">
                  <a16:creationId xmlns:a16="http://schemas.microsoft.com/office/drawing/2014/main" id="{672A25F7-77F5-E303-98F4-A7FFE1CB59D6}"/>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33CD1C1A-8B14-94A1-B6C2-6698BCB9C880}"/>
                </a:ext>
              </a:extLst>
            </p:cNvPr>
            <p:cNvSpPr txBox="1"/>
            <p:nvPr/>
          </p:nvSpPr>
          <p:spPr>
            <a:xfrm>
              <a:off x="5723695" y="1857453"/>
              <a:ext cx="9925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“Sam”</a:t>
              </a:r>
            </a:p>
          </p:txBody>
        </p:sp>
      </p:grpSp>
      <p:grpSp>
        <p:nvGrpSpPr>
          <p:cNvPr id="24" name="Group 23">
            <a:extLst>
              <a:ext uri="{FF2B5EF4-FFF2-40B4-BE49-F238E27FC236}">
                <a16:creationId xmlns:a16="http://schemas.microsoft.com/office/drawing/2014/main" id="{92700EC2-82E4-428D-8676-09BA72BFEBCF}"/>
              </a:ext>
            </a:extLst>
          </p:cNvPr>
          <p:cNvGrpSpPr/>
          <p:nvPr/>
        </p:nvGrpSpPr>
        <p:grpSpPr>
          <a:xfrm>
            <a:off x="6820944" y="5231053"/>
            <a:ext cx="1210251" cy="475374"/>
            <a:chOff x="5614860" y="1867340"/>
            <a:chExt cx="1210251" cy="475374"/>
          </a:xfrm>
        </p:grpSpPr>
        <p:sp>
          <p:nvSpPr>
            <p:cNvPr id="25" name="Rounded Rectangle 24">
              <a:extLst>
                <a:ext uri="{FF2B5EF4-FFF2-40B4-BE49-F238E27FC236}">
                  <a16:creationId xmlns:a16="http://schemas.microsoft.com/office/drawing/2014/main" id="{6BF3C9DE-6F6C-4122-F8FD-265E0F27194C}"/>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91305925-885D-1139-E6F8-29B189CD7A16}"/>
                </a:ext>
              </a:extLst>
            </p:cNvPr>
            <p:cNvSpPr txBox="1"/>
            <p:nvPr/>
          </p:nvSpPr>
          <p:spPr>
            <a:xfrm>
              <a:off x="5696789" y="1867340"/>
              <a:ext cx="10398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“Rose”</a:t>
              </a:r>
            </a:p>
          </p:txBody>
        </p:sp>
      </p:grpSp>
      <p:cxnSp>
        <p:nvCxnSpPr>
          <p:cNvPr id="27" name="Straight Arrow Connector 26">
            <a:extLst>
              <a:ext uri="{FF2B5EF4-FFF2-40B4-BE49-F238E27FC236}">
                <a16:creationId xmlns:a16="http://schemas.microsoft.com/office/drawing/2014/main" id="{A7B9604A-2C7A-5421-BAFB-8CBE2A1AEAC2}"/>
              </a:ext>
            </a:extLst>
          </p:cNvPr>
          <p:cNvCxnSpPr>
            <a:cxnSpLocks/>
            <a:stCxn id="4" idx="4"/>
            <a:endCxn id="23" idx="0"/>
          </p:cNvCxnSpPr>
          <p:nvPr/>
        </p:nvCxnSpPr>
        <p:spPr>
          <a:xfrm flipH="1">
            <a:off x="5013902" y="4823589"/>
            <a:ext cx="2"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E7077F5-C2F4-68C8-B3AE-A12BE4373D73}"/>
              </a:ext>
            </a:extLst>
          </p:cNvPr>
          <p:cNvCxnSpPr>
            <a:cxnSpLocks/>
            <a:stCxn id="6" idx="4"/>
            <a:endCxn id="26" idx="0"/>
          </p:cNvCxnSpPr>
          <p:nvPr/>
        </p:nvCxnSpPr>
        <p:spPr>
          <a:xfrm flipH="1">
            <a:off x="7422791" y="4823589"/>
            <a:ext cx="3279" cy="40746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9672B80-C7A1-86A2-A65C-194C1B49AF60}"/>
              </a:ext>
            </a:extLst>
          </p:cNvPr>
          <p:cNvSpPr txBox="1"/>
          <p:nvPr/>
        </p:nvSpPr>
        <p:spPr>
          <a:xfrm>
            <a:off x="5591246" y="477129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cxnSp>
        <p:nvCxnSpPr>
          <p:cNvPr id="31" name="Straight Arrow Connector 30">
            <a:extLst>
              <a:ext uri="{FF2B5EF4-FFF2-40B4-BE49-F238E27FC236}">
                <a16:creationId xmlns:a16="http://schemas.microsoft.com/office/drawing/2014/main" id="{C0A0CB4B-EAF0-5DF6-D885-6C7D1A57F31F}"/>
              </a:ext>
            </a:extLst>
          </p:cNvPr>
          <p:cNvCxnSpPr>
            <a:cxnSpLocks/>
            <a:endCxn id="59" idx="4"/>
          </p:cNvCxnSpPr>
          <p:nvPr/>
        </p:nvCxnSpPr>
        <p:spPr>
          <a:xfrm flipH="1" flipV="1">
            <a:off x="3545143" y="3322230"/>
            <a:ext cx="1183939" cy="8769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98ACDD7-E7FE-12C8-B566-30C53333E8CA}"/>
              </a:ext>
            </a:extLst>
          </p:cNvPr>
          <p:cNvCxnSpPr>
            <a:cxnSpLocks/>
            <a:endCxn id="60" idx="4"/>
          </p:cNvCxnSpPr>
          <p:nvPr/>
        </p:nvCxnSpPr>
        <p:spPr>
          <a:xfrm flipV="1">
            <a:off x="7754124" y="3322230"/>
            <a:ext cx="1045397" cy="85318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1907BE5-F3C1-194A-15C4-CAE14BC193E3}"/>
              </a:ext>
            </a:extLst>
          </p:cNvPr>
          <p:cNvCxnSpPr>
            <a:cxnSpLocks/>
            <a:endCxn id="60" idx="2"/>
          </p:cNvCxnSpPr>
          <p:nvPr/>
        </p:nvCxnSpPr>
        <p:spPr>
          <a:xfrm flipV="1">
            <a:off x="6622785" y="2956470"/>
            <a:ext cx="1773937" cy="783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EA928D2-EC66-ACEA-005B-E46B11372147}"/>
              </a:ext>
            </a:extLst>
          </p:cNvPr>
          <p:cNvSpPr txBox="1"/>
          <p:nvPr/>
        </p:nvSpPr>
        <p:spPr>
          <a:xfrm>
            <a:off x="8520723"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
        <p:nvSpPr>
          <p:cNvPr id="35" name="TextBox 34">
            <a:extLst>
              <a:ext uri="{FF2B5EF4-FFF2-40B4-BE49-F238E27FC236}">
                <a16:creationId xmlns:a16="http://schemas.microsoft.com/office/drawing/2014/main" id="{AB6A592D-3EF4-3179-0FED-8C80AD0C0BB2}"/>
              </a:ext>
            </a:extLst>
          </p:cNvPr>
          <p:cNvSpPr txBox="1"/>
          <p:nvPr/>
        </p:nvSpPr>
        <p:spPr>
          <a:xfrm>
            <a:off x="7422791" y="2457436"/>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
        <p:nvSpPr>
          <p:cNvPr id="36" name="TextBox 35">
            <a:extLst>
              <a:ext uri="{FF2B5EF4-FFF2-40B4-BE49-F238E27FC236}">
                <a16:creationId xmlns:a16="http://schemas.microsoft.com/office/drawing/2014/main" id="{02B8FF84-6E49-19C2-AC45-20E4D57A2041}"/>
              </a:ext>
            </a:extLst>
          </p:cNvPr>
          <p:cNvSpPr txBox="1"/>
          <p:nvPr/>
        </p:nvSpPr>
        <p:spPr>
          <a:xfrm>
            <a:off x="3204345" y="3433642"/>
            <a:ext cx="6815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type</a:t>
            </a:r>
          </a:p>
        </p:txBody>
      </p:sp>
      <p:sp>
        <p:nvSpPr>
          <p:cNvPr id="38" name="TextBox 37">
            <a:extLst>
              <a:ext uri="{FF2B5EF4-FFF2-40B4-BE49-F238E27FC236}">
                <a16:creationId xmlns:a16="http://schemas.microsoft.com/office/drawing/2014/main" id="{D073FBA0-5F6E-F053-9C4C-746D45136FAA}"/>
              </a:ext>
            </a:extLst>
          </p:cNvPr>
          <p:cNvSpPr txBox="1"/>
          <p:nvPr/>
        </p:nvSpPr>
        <p:spPr>
          <a:xfrm>
            <a:off x="3734463" y="2108789"/>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sp>
        <p:nvSpPr>
          <p:cNvPr id="39" name="TextBox 38">
            <a:extLst>
              <a:ext uri="{FF2B5EF4-FFF2-40B4-BE49-F238E27FC236}">
                <a16:creationId xmlns:a16="http://schemas.microsoft.com/office/drawing/2014/main" id="{33B30CC0-C6E0-C092-6598-52859E5701D2}"/>
              </a:ext>
            </a:extLst>
          </p:cNvPr>
          <p:cNvSpPr txBox="1"/>
          <p:nvPr/>
        </p:nvSpPr>
        <p:spPr>
          <a:xfrm>
            <a:off x="8873406" y="2108006"/>
            <a:ext cx="12715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label</a:t>
            </a:r>
          </a:p>
        </p:txBody>
      </p:sp>
      <p:cxnSp>
        <p:nvCxnSpPr>
          <p:cNvPr id="41" name="Straight Arrow Connector 40">
            <a:extLst>
              <a:ext uri="{FF2B5EF4-FFF2-40B4-BE49-F238E27FC236}">
                <a16:creationId xmlns:a16="http://schemas.microsoft.com/office/drawing/2014/main" id="{ED67AB5A-B9BF-5956-5711-63AACE69BFB7}"/>
              </a:ext>
            </a:extLst>
          </p:cNvPr>
          <p:cNvCxnSpPr>
            <a:cxnSpLocks/>
          </p:cNvCxnSpPr>
          <p:nvPr/>
        </p:nvCxnSpPr>
        <p:spPr>
          <a:xfrm flipV="1">
            <a:off x="8790132" y="2094807"/>
            <a:ext cx="0" cy="48806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0CAAC88-690A-2C3A-F029-8863C92F6211}"/>
              </a:ext>
            </a:extLst>
          </p:cNvPr>
          <p:cNvCxnSpPr>
            <a:cxnSpLocks/>
            <a:endCxn id="51" idx="2"/>
          </p:cNvCxnSpPr>
          <p:nvPr/>
        </p:nvCxnSpPr>
        <p:spPr>
          <a:xfrm flipH="1" flipV="1">
            <a:off x="3562712" y="2140897"/>
            <a:ext cx="1" cy="45765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A65969FC-3857-5CDE-9D36-05AF3C1B48D5}"/>
              </a:ext>
            </a:extLst>
          </p:cNvPr>
          <p:cNvGrpSpPr/>
          <p:nvPr/>
        </p:nvGrpSpPr>
        <p:grpSpPr>
          <a:xfrm>
            <a:off x="2957586" y="1660062"/>
            <a:ext cx="1210251" cy="480835"/>
            <a:chOff x="5614860" y="1861879"/>
            <a:chExt cx="1210251" cy="480835"/>
          </a:xfrm>
        </p:grpSpPr>
        <p:sp>
          <p:nvSpPr>
            <p:cNvPr id="51" name="Rounded Rectangle 50">
              <a:extLst>
                <a:ext uri="{FF2B5EF4-FFF2-40B4-BE49-F238E27FC236}">
                  <a16:creationId xmlns:a16="http://schemas.microsoft.com/office/drawing/2014/main" id="{FFD61912-A87B-196E-1BFF-60A38C80D812}"/>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2" name="TextBox 51">
              <a:extLst>
                <a:ext uri="{FF2B5EF4-FFF2-40B4-BE49-F238E27FC236}">
                  <a16:creationId xmlns:a16="http://schemas.microsoft.com/office/drawing/2014/main" id="{61056158-9CC2-100F-C702-94327530A1BB}"/>
                </a:ext>
              </a:extLst>
            </p:cNvPr>
            <p:cNvSpPr txBox="1"/>
            <p:nvPr/>
          </p:nvSpPr>
          <p:spPr>
            <a:xfrm>
              <a:off x="5629118" y="1861879"/>
              <a:ext cx="11817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“Hand”</a:t>
              </a:r>
            </a:p>
          </p:txBody>
        </p:sp>
      </p:grpSp>
      <p:grpSp>
        <p:nvGrpSpPr>
          <p:cNvPr id="56" name="Group 55">
            <a:extLst>
              <a:ext uri="{FF2B5EF4-FFF2-40B4-BE49-F238E27FC236}">
                <a16:creationId xmlns:a16="http://schemas.microsoft.com/office/drawing/2014/main" id="{AA7CDF11-CA6C-9486-A8B4-905F84D0A0DD}"/>
              </a:ext>
            </a:extLst>
          </p:cNvPr>
          <p:cNvGrpSpPr/>
          <p:nvPr/>
        </p:nvGrpSpPr>
        <p:grpSpPr>
          <a:xfrm>
            <a:off x="8152552" y="1602191"/>
            <a:ext cx="1275157" cy="475374"/>
            <a:chOff x="5582406" y="1867340"/>
            <a:chExt cx="1275157" cy="475374"/>
          </a:xfrm>
        </p:grpSpPr>
        <p:sp>
          <p:nvSpPr>
            <p:cNvPr id="57" name="Rounded Rectangle 56">
              <a:extLst>
                <a:ext uri="{FF2B5EF4-FFF2-40B4-BE49-F238E27FC236}">
                  <a16:creationId xmlns:a16="http://schemas.microsoft.com/office/drawing/2014/main" id="{0469A872-CA25-0D67-0073-261613515ED5}"/>
                </a:ext>
              </a:extLst>
            </p:cNvPr>
            <p:cNvSpPr/>
            <p:nvPr/>
          </p:nvSpPr>
          <p:spPr>
            <a:xfrm>
              <a:off x="5614860" y="1881049"/>
              <a:ext cx="1210251" cy="46166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8" name="TextBox 57">
              <a:extLst>
                <a:ext uri="{FF2B5EF4-FFF2-40B4-BE49-F238E27FC236}">
                  <a16:creationId xmlns:a16="http://schemas.microsoft.com/office/drawing/2014/main" id="{F18DECF6-656E-A9A1-F7A6-91218D720C90}"/>
                </a:ext>
              </a:extLst>
            </p:cNvPr>
            <p:cNvSpPr txBox="1"/>
            <p:nvPr/>
          </p:nvSpPr>
          <p:spPr>
            <a:xfrm>
              <a:off x="5582406" y="1867340"/>
              <a:ext cx="1275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“Person”</a:t>
              </a:r>
            </a:p>
          </p:txBody>
        </p:sp>
      </p:grpSp>
      <p:sp>
        <p:nvSpPr>
          <p:cNvPr id="59" name="Oval 58">
            <a:extLst>
              <a:ext uri="{FF2B5EF4-FFF2-40B4-BE49-F238E27FC236}">
                <a16:creationId xmlns:a16="http://schemas.microsoft.com/office/drawing/2014/main" id="{10CD010A-96A9-56E1-317A-338CAAB4FFD0}"/>
              </a:ext>
            </a:extLst>
          </p:cNvPr>
          <p:cNvSpPr/>
          <p:nvPr/>
        </p:nvSpPr>
        <p:spPr>
          <a:xfrm>
            <a:off x="3142344"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Oval 59">
            <a:extLst>
              <a:ext uri="{FF2B5EF4-FFF2-40B4-BE49-F238E27FC236}">
                <a16:creationId xmlns:a16="http://schemas.microsoft.com/office/drawing/2014/main" id="{22D80033-7239-DF7C-2A8F-57CDE390E686}"/>
              </a:ext>
            </a:extLst>
          </p:cNvPr>
          <p:cNvSpPr/>
          <p:nvPr/>
        </p:nvSpPr>
        <p:spPr>
          <a:xfrm>
            <a:off x="8396722" y="2590710"/>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6" name="Straight Arrow Connector 15">
            <a:extLst>
              <a:ext uri="{FF2B5EF4-FFF2-40B4-BE49-F238E27FC236}">
                <a16:creationId xmlns:a16="http://schemas.microsoft.com/office/drawing/2014/main" id="{08ABB836-3A3C-89C5-E006-06377603D38A}"/>
              </a:ext>
            </a:extLst>
          </p:cNvPr>
          <p:cNvCxnSpPr>
            <a:cxnSpLocks/>
          </p:cNvCxnSpPr>
          <p:nvPr/>
        </p:nvCxnSpPr>
        <p:spPr>
          <a:xfrm flipV="1">
            <a:off x="5416703" y="4440193"/>
            <a:ext cx="1627307" cy="176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6ED0963-5F88-2FAD-D332-2928A7316E4E}"/>
              </a:ext>
            </a:extLst>
          </p:cNvPr>
          <p:cNvSpPr txBox="1"/>
          <p:nvPr/>
        </p:nvSpPr>
        <p:spPr>
          <a:xfrm>
            <a:off x="5734456" y="3922067"/>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 </a:t>
            </a: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of</a:t>
            </a:r>
          </a:p>
        </p:txBody>
      </p:sp>
      <p:sp>
        <p:nvSpPr>
          <p:cNvPr id="18" name="TextBox 17">
            <a:extLst>
              <a:ext uri="{FF2B5EF4-FFF2-40B4-BE49-F238E27FC236}">
                <a16:creationId xmlns:a16="http://schemas.microsoft.com/office/drawing/2014/main" id="{5BC67746-79C6-963A-8F92-C8DB64500970}"/>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 of</a:t>
            </a:r>
          </a:p>
        </p:txBody>
      </p:sp>
      <p:pic>
        <p:nvPicPr>
          <p:cNvPr id="14" name="Picture 2" descr="http://www.w3.org/DesignIssues/diagrams/sweb-stack/2006a.png">
            <a:extLst>
              <a:ext uri="{FF2B5EF4-FFF2-40B4-BE49-F238E27FC236}">
                <a16:creationId xmlns:a16="http://schemas.microsoft.com/office/drawing/2014/main" id="{65B384E1-72FE-956B-3B9A-46798EE08E7F}"/>
              </a:ext>
            </a:extLst>
          </p:cNvPr>
          <p:cNvPicPr>
            <a:picLocks noChangeAspect="1" noChangeArrowheads="1"/>
          </p:cNvPicPr>
          <p:nvPr/>
        </p:nvPicPr>
        <p:blipFill>
          <a:blip r:embed="rId2" cstate="print"/>
          <a:srcRect/>
          <a:stretch>
            <a:fillRect/>
          </a:stretch>
        </p:blipFill>
        <p:spPr bwMode="auto">
          <a:xfrm>
            <a:off x="9245195" y="3895307"/>
            <a:ext cx="2946805" cy="2946806"/>
          </a:xfrm>
          <a:prstGeom prst="rect">
            <a:avLst/>
          </a:prstGeom>
          <a:noFill/>
        </p:spPr>
      </p:pic>
    </p:spTree>
    <p:extLst>
      <p:ext uri="{BB962C8B-B14F-4D97-AF65-F5344CB8AC3E}">
        <p14:creationId xmlns:p14="http://schemas.microsoft.com/office/powerpoint/2010/main" val="2062668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61DE2-41BD-4D68-AE5A-18BD097BE03D}"/>
              </a:ext>
            </a:extLst>
          </p:cNvPr>
          <p:cNvSpPr>
            <a:spLocks noGrp="1"/>
          </p:cNvSpPr>
          <p:nvPr>
            <p:ph idx="1"/>
          </p:nvPr>
        </p:nvSpPr>
        <p:spPr>
          <a:xfrm>
            <a:off x="687657" y="809006"/>
            <a:ext cx="4871224" cy="5239988"/>
          </a:xfrm>
          <a:ln>
            <a:solidFill>
              <a:schemeClr val="tx1"/>
            </a:solidFill>
          </a:ln>
        </p:spPr>
        <p:txBody>
          <a:bodyPr>
            <a:normAutofit/>
          </a:bodyPr>
          <a:lstStyle/>
          <a:p>
            <a:pPr marL="0" indent="0" algn="ctr">
              <a:buNone/>
            </a:pPr>
            <a:r>
              <a:rPr lang="en-US" b="1"/>
              <a:t>RDF Graph Database</a:t>
            </a:r>
          </a:p>
          <a:p>
            <a:pPr marL="0" indent="0" algn="ctr">
              <a:buNone/>
            </a:pPr>
            <a:endParaRPr lang="en-US"/>
          </a:p>
          <a:p>
            <a:r>
              <a:rPr lang="en-US"/>
              <a:t>W3C Standard</a:t>
            </a:r>
          </a:p>
          <a:p>
            <a:r>
              <a:rPr lang="en-US"/>
              <a:t>Open-World Assumption</a:t>
            </a:r>
          </a:p>
          <a:p>
            <a:r>
              <a:rPr lang="en-US"/>
              <a:t>Optimized for federated querying and graph traversal</a:t>
            </a:r>
          </a:p>
          <a:p>
            <a:r>
              <a:rPr lang="en-US"/>
              <a:t>SPARQL is a least as expressive as SQL</a:t>
            </a:r>
          </a:p>
          <a:p>
            <a:r>
              <a:rPr lang="en-US"/>
              <a:t>Supports automated reasoning</a:t>
            </a:r>
          </a:p>
          <a:p>
            <a:r>
              <a:rPr lang="en-US"/>
              <a:t>Linked data read natively </a:t>
            </a:r>
          </a:p>
        </p:txBody>
      </p:sp>
      <p:sp>
        <p:nvSpPr>
          <p:cNvPr id="5" name="Content Placeholder 2">
            <a:extLst>
              <a:ext uri="{FF2B5EF4-FFF2-40B4-BE49-F238E27FC236}">
                <a16:creationId xmlns:a16="http://schemas.microsoft.com/office/drawing/2014/main" id="{627BDAF9-3798-AA81-D44E-6298114ED227}"/>
              </a:ext>
            </a:extLst>
          </p:cNvPr>
          <p:cNvSpPr txBox="1">
            <a:spLocks/>
          </p:cNvSpPr>
          <p:nvPr/>
        </p:nvSpPr>
        <p:spPr>
          <a:xfrm>
            <a:off x="6633120" y="809006"/>
            <a:ext cx="4871224" cy="523998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Property Graph Database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No industry standard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Closed World Assumption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Graph traversal fast if you know what you’re looking for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Cypher cannot represent disjunction or negation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No native reasoning support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Hard to read linked data</a:t>
            </a:r>
          </a:p>
        </p:txBody>
      </p:sp>
    </p:spTree>
    <p:extLst>
      <p:ext uri="{BB962C8B-B14F-4D97-AF65-F5344CB8AC3E}">
        <p14:creationId xmlns:p14="http://schemas.microsoft.com/office/powerpoint/2010/main" val="111605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Tree>
    <p:extLst>
      <p:ext uri="{BB962C8B-B14F-4D97-AF65-F5344CB8AC3E}">
        <p14:creationId xmlns:p14="http://schemas.microsoft.com/office/powerpoint/2010/main" val="155059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sp>
        <p:nvSpPr>
          <p:cNvPr id="10" name="Content Placeholder 9"/>
          <p:cNvSpPr>
            <a:spLocks noGrp="1"/>
          </p:cNvSpPr>
          <p:nvPr>
            <p:ph sz="quarter" idx="14"/>
          </p:nvPr>
        </p:nvSpPr>
        <p:spPr>
          <a:xfrm>
            <a:off x="711199" y="1752602"/>
            <a:ext cx="6961448" cy="5105398"/>
          </a:xfrm>
        </p:spPr>
        <p:txBody>
          <a:bodyPr>
            <a:normAutofit/>
          </a:bodyPr>
          <a:lstStyle/>
          <a:p>
            <a:pPr>
              <a:buFont typeface="Arial" pitchFamily="34" charset="0"/>
              <a:buChar char="•"/>
            </a:pPr>
            <a:r>
              <a:rPr lang="en-GB" dirty="0">
                <a:latin typeface="Garamond" panose="02020404030301010803" pitchFamily="18" charset="0"/>
              </a:rPr>
              <a:t>“RDF” stands for:</a:t>
            </a:r>
          </a:p>
          <a:p>
            <a:pPr lvl="1"/>
            <a:r>
              <a:rPr lang="en-GB" b="1" dirty="0">
                <a:latin typeface="Garamond" panose="02020404030301010803" pitchFamily="18" charset="0"/>
              </a:rPr>
              <a:t>Resource</a:t>
            </a:r>
            <a:r>
              <a:rPr lang="en-GB" dirty="0">
                <a:latin typeface="Garamond" panose="02020404030301010803" pitchFamily="18" charset="0"/>
              </a:rPr>
              <a:t>: Everything that can have a unique identifier, e.g. pages, places, people, dogs, products...</a:t>
            </a:r>
          </a:p>
          <a:p>
            <a:pPr lvl="1"/>
            <a:r>
              <a:rPr lang="en-GB" b="1" dirty="0">
                <a:latin typeface="Garamond" panose="02020404030301010803" pitchFamily="18" charset="0"/>
              </a:rPr>
              <a:t>Description</a:t>
            </a:r>
            <a:r>
              <a:rPr lang="en-GB" dirty="0">
                <a:latin typeface="Garamond" panose="02020404030301010803" pitchFamily="18" charset="0"/>
              </a:rPr>
              <a:t>: attributes, features, and relations of among resources</a:t>
            </a:r>
          </a:p>
          <a:p>
            <a:pPr lvl="1"/>
            <a:r>
              <a:rPr lang="en-GB" b="1" dirty="0">
                <a:latin typeface="Garamond" panose="02020404030301010803" pitchFamily="18" charset="0"/>
              </a:rPr>
              <a:t>Framework</a:t>
            </a:r>
            <a:r>
              <a:rPr lang="en-GB" dirty="0">
                <a:latin typeface="Garamond" panose="02020404030301010803" pitchFamily="18" charset="0"/>
              </a:rPr>
              <a:t>: model, languages and syntaxes for these descriptions</a:t>
            </a:r>
          </a:p>
          <a:p>
            <a:pPr lvl="1">
              <a:buFont typeface="Arial" pitchFamily="34" charset="0"/>
              <a:buChar char="•"/>
            </a:pPr>
            <a:endParaRPr lang="en-GB" dirty="0">
              <a:latin typeface="Garamond" panose="02020404030301010803" pitchFamily="18" charset="0"/>
            </a:endParaRPr>
          </a:p>
          <a:p>
            <a:r>
              <a:rPr lang="en-GB" dirty="0">
                <a:latin typeface="Garamond" panose="02020404030301010803" pitchFamily="18" charset="0"/>
              </a:rPr>
              <a:t>RDF is:</a:t>
            </a:r>
          </a:p>
          <a:p>
            <a:pPr lvl="1"/>
            <a:r>
              <a:rPr lang="en-GB" dirty="0"/>
              <a:t>A </a:t>
            </a:r>
            <a:r>
              <a:rPr lang="en-GB" i="1" dirty="0"/>
              <a:t>d</a:t>
            </a:r>
            <a:r>
              <a:rPr lang="en-GB" i="1" dirty="0">
                <a:latin typeface="Garamond" panose="02020404030301010803" pitchFamily="18" charset="0"/>
              </a:rPr>
              <a:t>ata model </a:t>
            </a:r>
          </a:p>
          <a:p>
            <a:pPr lvl="1"/>
            <a:r>
              <a:rPr lang="en-GB" dirty="0"/>
              <a:t>That is b</a:t>
            </a:r>
            <a:r>
              <a:rPr lang="en-GB" dirty="0">
                <a:latin typeface="Garamond" panose="02020404030301010803" pitchFamily="18" charset="0"/>
              </a:rPr>
              <a:t>ased on </a:t>
            </a:r>
            <a:r>
              <a:rPr lang="en-GB" i="1" dirty="0">
                <a:latin typeface="Garamond" panose="02020404030301010803" pitchFamily="18" charset="0"/>
              </a:rPr>
              <a:t>triples</a:t>
            </a:r>
            <a:endParaRPr lang="en-GB" dirty="0">
              <a:latin typeface="Garamond" panose="02020404030301010803" pitchFamily="18" charset="0"/>
            </a:endParaRPr>
          </a:p>
          <a:p>
            <a:pPr lvl="1"/>
            <a:r>
              <a:rPr lang="en-GB" dirty="0"/>
              <a:t>Which provide semantics for </a:t>
            </a:r>
            <a:r>
              <a:rPr lang="en-GB" i="1" dirty="0"/>
              <a:t>distributed web data</a:t>
            </a:r>
            <a:endParaRPr lang="en-GB" i="1" dirty="0">
              <a:latin typeface="Garamond" panose="02020404030301010803" pitchFamily="18" charset="0"/>
            </a:endParaRP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3" name="Oval 2">
            <a:extLst>
              <a:ext uri="{FF2B5EF4-FFF2-40B4-BE49-F238E27FC236}">
                <a16:creationId xmlns:a16="http://schemas.microsoft.com/office/drawing/2014/main" id="{610693E9-88E7-37CB-A254-D496A2598A0B}"/>
              </a:ext>
            </a:extLst>
          </p:cNvPr>
          <p:cNvSpPr/>
          <p:nvPr/>
        </p:nvSpPr>
        <p:spPr>
          <a:xfrm>
            <a:off x="7788990" y="4497185"/>
            <a:ext cx="3283563" cy="7065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A2C6CBF2-29BB-C6E3-01AC-40B11D180121}"/>
              </a:ext>
            </a:extLst>
          </p:cNvPr>
          <p:cNvPicPr>
            <a:picLocks noChangeAspect="1"/>
          </p:cNvPicPr>
          <p:nvPr/>
        </p:nvPicPr>
        <p:blipFill>
          <a:blip r:embed="rId2"/>
          <a:stretch>
            <a:fillRect/>
          </a:stretch>
        </p:blipFill>
        <p:spPr>
          <a:xfrm>
            <a:off x="4912166" y="2635801"/>
            <a:ext cx="2367667" cy="3541162"/>
          </a:xfrm>
          <a:prstGeom prst="rect">
            <a:avLst/>
          </a:prstGeom>
        </p:spPr>
      </p:pic>
    </p:spTree>
    <p:extLst>
      <p:ext uri="{BB962C8B-B14F-4D97-AF65-F5344CB8AC3E}">
        <p14:creationId xmlns:p14="http://schemas.microsoft.com/office/powerpoint/2010/main" val="2128348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A2C6CBF2-29BB-C6E3-01AC-40B11D180121}"/>
              </a:ext>
            </a:extLst>
          </p:cNvPr>
          <p:cNvPicPr>
            <a:picLocks noChangeAspect="1"/>
          </p:cNvPicPr>
          <p:nvPr/>
        </p:nvPicPr>
        <p:blipFill>
          <a:blip r:embed="rId2"/>
          <a:stretch>
            <a:fillRect/>
          </a:stretch>
        </p:blipFill>
        <p:spPr>
          <a:xfrm>
            <a:off x="4912166" y="2635801"/>
            <a:ext cx="2367667" cy="3541162"/>
          </a:xfrm>
          <a:prstGeom prst="rect">
            <a:avLst/>
          </a:prstGeom>
        </p:spPr>
      </p:pic>
      <p:sp>
        <p:nvSpPr>
          <p:cNvPr id="8" name="TextBox 7">
            <a:extLst>
              <a:ext uri="{FF2B5EF4-FFF2-40B4-BE49-F238E27FC236}">
                <a16:creationId xmlns:a16="http://schemas.microsoft.com/office/drawing/2014/main" id="{C3F0B1ED-C6ED-C14A-646F-80EBBA969222}"/>
              </a:ext>
            </a:extLst>
          </p:cNvPr>
          <p:cNvSpPr txBox="1"/>
          <p:nvPr/>
        </p:nvSpPr>
        <p:spPr>
          <a:xfrm>
            <a:off x="1757569" y="3071418"/>
            <a:ext cx="11176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9" name="Straight Arrow Connector 8">
            <a:extLst>
              <a:ext uri="{FF2B5EF4-FFF2-40B4-BE49-F238E27FC236}">
                <a16:creationId xmlns:a16="http://schemas.microsoft.com/office/drawing/2014/main" id="{B91154EE-86E6-255E-A980-90030D0855CD}"/>
              </a:ext>
            </a:extLst>
          </p:cNvPr>
          <p:cNvCxnSpPr>
            <a:cxnSpLocks/>
            <a:stCxn id="8" idx="3"/>
          </p:cNvCxnSpPr>
          <p:nvPr/>
        </p:nvCxnSpPr>
        <p:spPr>
          <a:xfrm>
            <a:off x="2875183" y="3302251"/>
            <a:ext cx="26836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4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Directed Graphs and the Semantic Web</a:t>
            </a:r>
          </a:p>
          <a:p>
            <a:endParaRPr lang="en-US"/>
          </a:p>
          <a:p>
            <a:r>
              <a:rPr lang="en-US"/>
              <a:t>Cybersecurity Landscape</a:t>
            </a:r>
          </a:p>
          <a:p>
            <a:endParaRPr lang="en-US"/>
          </a:p>
          <a:p>
            <a:endParaRPr lang="en-US"/>
          </a:p>
          <a:p>
            <a:endParaRPr lang="en-US"/>
          </a:p>
        </p:txBody>
      </p:sp>
    </p:spTree>
    <p:extLst>
      <p:ext uri="{BB962C8B-B14F-4D97-AF65-F5344CB8AC3E}">
        <p14:creationId xmlns:p14="http://schemas.microsoft.com/office/powerpoint/2010/main" val="400621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A2C6CBF2-29BB-C6E3-01AC-40B11D180121}"/>
              </a:ext>
            </a:extLst>
          </p:cNvPr>
          <p:cNvPicPr>
            <a:picLocks noChangeAspect="1"/>
          </p:cNvPicPr>
          <p:nvPr/>
        </p:nvPicPr>
        <p:blipFill>
          <a:blip r:embed="rId2"/>
          <a:stretch>
            <a:fillRect/>
          </a:stretch>
        </p:blipFill>
        <p:spPr>
          <a:xfrm>
            <a:off x="4912166" y="2635801"/>
            <a:ext cx="2367667" cy="3541162"/>
          </a:xfrm>
          <a:prstGeom prst="rect">
            <a:avLst/>
          </a:prstGeom>
        </p:spPr>
      </p:pic>
      <p:sp>
        <p:nvSpPr>
          <p:cNvPr id="8" name="TextBox 7">
            <a:extLst>
              <a:ext uri="{FF2B5EF4-FFF2-40B4-BE49-F238E27FC236}">
                <a16:creationId xmlns:a16="http://schemas.microsoft.com/office/drawing/2014/main" id="{C3F0B1ED-C6ED-C14A-646F-80EBBA969222}"/>
              </a:ext>
            </a:extLst>
          </p:cNvPr>
          <p:cNvSpPr txBox="1"/>
          <p:nvPr/>
        </p:nvSpPr>
        <p:spPr>
          <a:xfrm>
            <a:off x="1757569" y="3071418"/>
            <a:ext cx="11176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9" name="Straight Arrow Connector 8">
            <a:extLst>
              <a:ext uri="{FF2B5EF4-FFF2-40B4-BE49-F238E27FC236}">
                <a16:creationId xmlns:a16="http://schemas.microsoft.com/office/drawing/2014/main" id="{B91154EE-86E6-255E-A980-90030D0855CD}"/>
              </a:ext>
            </a:extLst>
          </p:cNvPr>
          <p:cNvCxnSpPr>
            <a:cxnSpLocks/>
            <a:stCxn id="8" idx="3"/>
          </p:cNvCxnSpPr>
          <p:nvPr/>
        </p:nvCxnSpPr>
        <p:spPr>
          <a:xfrm>
            <a:off x="2875183" y="3302251"/>
            <a:ext cx="26836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B31F00-D662-1EED-A72F-BA0150B4EA36}"/>
              </a:ext>
            </a:extLst>
          </p:cNvPr>
          <p:cNvSpPr txBox="1"/>
          <p:nvPr/>
        </p:nvSpPr>
        <p:spPr>
          <a:xfrm>
            <a:off x="9197707" y="4096754"/>
            <a:ext cx="145958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predicate</a:t>
            </a:r>
          </a:p>
        </p:txBody>
      </p:sp>
      <p:cxnSp>
        <p:nvCxnSpPr>
          <p:cNvPr id="12" name="Straight Arrow Connector 11">
            <a:extLst>
              <a:ext uri="{FF2B5EF4-FFF2-40B4-BE49-F238E27FC236}">
                <a16:creationId xmlns:a16="http://schemas.microsoft.com/office/drawing/2014/main" id="{4691E670-577C-6B92-FFD9-07E6DBF1772A}"/>
              </a:ext>
            </a:extLst>
          </p:cNvPr>
          <p:cNvCxnSpPr>
            <a:cxnSpLocks/>
          </p:cNvCxnSpPr>
          <p:nvPr/>
        </p:nvCxnSpPr>
        <p:spPr>
          <a:xfrm flipH="1">
            <a:off x="6771992" y="4399984"/>
            <a:ext cx="2417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4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A2C6CBF2-29BB-C6E3-01AC-40B11D180121}"/>
              </a:ext>
            </a:extLst>
          </p:cNvPr>
          <p:cNvPicPr>
            <a:picLocks noChangeAspect="1"/>
          </p:cNvPicPr>
          <p:nvPr/>
        </p:nvPicPr>
        <p:blipFill>
          <a:blip r:embed="rId2"/>
          <a:stretch>
            <a:fillRect/>
          </a:stretch>
        </p:blipFill>
        <p:spPr>
          <a:xfrm>
            <a:off x="4912166" y="2635801"/>
            <a:ext cx="2367667" cy="3541162"/>
          </a:xfrm>
          <a:prstGeom prst="rect">
            <a:avLst/>
          </a:prstGeom>
        </p:spPr>
      </p:pic>
      <p:sp>
        <p:nvSpPr>
          <p:cNvPr id="8" name="TextBox 7">
            <a:extLst>
              <a:ext uri="{FF2B5EF4-FFF2-40B4-BE49-F238E27FC236}">
                <a16:creationId xmlns:a16="http://schemas.microsoft.com/office/drawing/2014/main" id="{C3F0B1ED-C6ED-C14A-646F-80EBBA969222}"/>
              </a:ext>
            </a:extLst>
          </p:cNvPr>
          <p:cNvSpPr txBox="1"/>
          <p:nvPr/>
        </p:nvSpPr>
        <p:spPr>
          <a:xfrm>
            <a:off x="1757569" y="3071418"/>
            <a:ext cx="11176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9" name="Straight Arrow Connector 8">
            <a:extLst>
              <a:ext uri="{FF2B5EF4-FFF2-40B4-BE49-F238E27FC236}">
                <a16:creationId xmlns:a16="http://schemas.microsoft.com/office/drawing/2014/main" id="{B91154EE-86E6-255E-A980-90030D0855CD}"/>
              </a:ext>
            </a:extLst>
          </p:cNvPr>
          <p:cNvCxnSpPr>
            <a:cxnSpLocks/>
            <a:stCxn id="8" idx="3"/>
          </p:cNvCxnSpPr>
          <p:nvPr/>
        </p:nvCxnSpPr>
        <p:spPr>
          <a:xfrm>
            <a:off x="2875183" y="3302251"/>
            <a:ext cx="26836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B31F00-D662-1EED-A72F-BA0150B4EA36}"/>
              </a:ext>
            </a:extLst>
          </p:cNvPr>
          <p:cNvSpPr txBox="1"/>
          <p:nvPr/>
        </p:nvSpPr>
        <p:spPr>
          <a:xfrm>
            <a:off x="9197707" y="4096754"/>
            <a:ext cx="145958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predicate</a:t>
            </a:r>
          </a:p>
        </p:txBody>
      </p:sp>
      <p:cxnSp>
        <p:nvCxnSpPr>
          <p:cNvPr id="12" name="Straight Arrow Connector 11">
            <a:extLst>
              <a:ext uri="{FF2B5EF4-FFF2-40B4-BE49-F238E27FC236}">
                <a16:creationId xmlns:a16="http://schemas.microsoft.com/office/drawing/2014/main" id="{4691E670-577C-6B92-FFD9-07E6DBF1772A}"/>
              </a:ext>
            </a:extLst>
          </p:cNvPr>
          <p:cNvCxnSpPr>
            <a:cxnSpLocks/>
          </p:cNvCxnSpPr>
          <p:nvPr/>
        </p:nvCxnSpPr>
        <p:spPr>
          <a:xfrm flipH="1">
            <a:off x="6771992" y="4399984"/>
            <a:ext cx="2417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137045-C600-F03B-E475-9277E189CA53}"/>
              </a:ext>
            </a:extLst>
          </p:cNvPr>
          <p:cNvSpPr txBox="1"/>
          <p:nvPr/>
        </p:nvSpPr>
        <p:spPr>
          <a:xfrm>
            <a:off x="1757569" y="5393134"/>
            <a:ext cx="9797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object</a:t>
            </a:r>
          </a:p>
        </p:txBody>
      </p:sp>
      <p:cxnSp>
        <p:nvCxnSpPr>
          <p:cNvPr id="17" name="Straight Arrow Connector 16">
            <a:extLst>
              <a:ext uri="{FF2B5EF4-FFF2-40B4-BE49-F238E27FC236}">
                <a16:creationId xmlns:a16="http://schemas.microsoft.com/office/drawing/2014/main" id="{1E10F80F-EA4E-3EB0-0545-6CB58C2E1887}"/>
              </a:ext>
            </a:extLst>
          </p:cNvPr>
          <p:cNvCxnSpPr>
            <a:cxnSpLocks/>
            <a:stCxn id="16" idx="3"/>
          </p:cNvCxnSpPr>
          <p:nvPr/>
        </p:nvCxnSpPr>
        <p:spPr>
          <a:xfrm>
            <a:off x="2737324" y="5623967"/>
            <a:ext cx="24774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88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151FBA71-E4C4-9558-4593-8B53357FC0C7}"/>
              </a:ext>
            </a:extLst>
          </p:cNvPr>
          <p:cNvPicPr>
            <a:picLocks noChangeAspect="1"/>
          </p:cNvPicPr>
          <p:nvPr/>
        </p:nvPicPr>
        <p:blipFill>
          <a:blip r:embed="rId2"/>
          <a:stretch>
            <a:fillRect/>
          </a:stretch>
        </p:blipFill>
        <p:spPr>
          <a:xfrm>
            <a:off x="3457438" y="2670772"/>
            <a:ext cx="5277124" cy="3026740"/>
          </a:xfrm>
          <a:prstGeom prst="rect">
            <a:avLst/>
          </a:prstGeom>
        </p:spPr>
      </p:pic>
    </p:spTree>
    <p:extLst>
      <p:ext uri="{BB962C8B-B14F-4D97-AF65-F5344CB8AC3E}">
        <p14:creationId xmlns:p14="http://schemas.microsoft.com/office/powerpoint/2010/main" val="1893892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151FBA71-E4C4-9558-4593-8B53357FC0C7}"/>
              </a:ext>
            </a:extLst>
          </p:cNvPr>
          <p:cNvPicPr>
            <a:picLocks noChangeAspect="1"/>
          </p:cNvPicPr>
          <p:nvPr/>
        </p:nvPicPr>
        <p:blipFill>
          <a:blip r:embed="rId2"/>
          <a:stretch>
            <a:fillRect/>
          </a:stretch>
        </p:blipFill>
        <p:spPr>
          <a:xfrm>
            <a:off x="3457438" y="2670772"/>
            <a:ext cx="5277124" cy="3026740"/>
          </a:xfrm>
          <a:prstGeom prst="rect">
            <a:avLst/>
          </a:prstGeom>
        </p:spPr>
      </p:pic>
      <p:sp>
        <p:nvSpPr>
          <p:cNvPr id="4" name="TextBox 3">
            <a:extLst>
              <a:ext uri="{FF2B5EF4-FFF2-40B4-BE49-F238E27FC236}">
                <a16:creationId xmlns:a16="http://schemas.microsoft.com/office/drawing/2014/main" id="{18A5B426-99C2-65DD-D127-DAA007840582}"/>
              </a:ext>
            </a:extLst>
          </p:cNvPr>
          <p:cNvSpPr txBox="1"/>
          <p:nvPr/>
        </p:nvSpPr>
        <p:spPr>
          <a:xfrm>
            <a:off x="838200" y="3198167"/>
            <a:ext cx="111761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7" name="Straight Arrow Connector 6">
            <a:extLst>
              <a:ext uri="{FF2B5EF4-FFF2-40B4-BE49-F238E27FC236}">
                <a16:creationId xmlns:a16="http://schemas.microsoft.com/office/drawing/2014/main" id="{F08D2883-220F-E4E5-9E26-A7DF7EF55600}"/>
              </a:ext>
            </a:extLst>
          </p:cNvPr>
          <p:cNvCxnSpPr>
            <a:cxnSpLocks/>
            <a:stCxn id="4" idx="3"/>
          </p:cNvCxnSpPr>
          <p:nvPr/>
        </p:nvCxnSpPr>
        <p:spPr>
          <a:xfrm>
            <a:off x="1955814" y="3429000"/>
            <a:ext cx="37388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039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151FBA71-E4C4-9558-4593-8B53357FC0C7}"/>
              </a:ext>
            </a:extLst>
          </p:cNvPr>
          <p:cNvPicPr>
            <a:picLocks noChangeAspect="1"/>
          </p:cNvPicPr>
          <p:nvPr/>
        </p:nvPicPr>
        <p:blipFill>
          <a:blip r:embed="rId2"/>
          <a:stretch>
            <a:fillRect/>
          </a:stretch>
        </p:blipFill>
        <p:spPr>
          <a:xfrm>
            <a:off x="3457438" y="2670772"/>
            <a:ext cx="5277124" cy="3026740"/>
          </a:xfrm>
          <a:prstGeom prst="rect">
            <a:avLst/>
          </a:prstGeom>
        </p:spPr>
      </p:pic>
      <p:sp>
        <p:nvSpPr>
          <p:cNvPr id="4" name="TextBox 3">
            <a:extLst>
              <a:ext uri="{FF2B5EF4-FFF2-40B4-BE49-F238E27FC236}">
                <a16:creationId xmlns:a16="http://schemas.microsoft.com/office/drawing/2014/main" id="{18A5B426-99C2-65DD-D127-DAA007840582}"/>
              </a:ext>
            </a:extLst>
          </p:cNvPr>
          <p:cNvSpPr txBox="1"/>
          <p:nvPr/>
        </p:nvSpPr>
        <p:spPr>
          <a:xfrm>
            <a:off x="838200" y="3198167"/>
            <a:ext cx="111761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7" name="Straight Arrow Connector 6">
            <a:extLst>
              <a:ext uri="{FF2B5EF4-FFF2-40B4-BE49-F238E27FC236}">
                <a16:creationId xmlns:a16="http://schemas.microsoft.com/office/drawing/2014/main" id="{F08D2883-220F-E4E5-9E26-A7DF7EF55600}"/>
              </a:ext>
            </a:extLst>
          </p:cNvPr>
          <p:cNvCxnSpPr>
            <a:cxnSpLocks/>
            <a:stCxn id="4" idx="3"/>
          </p:cNvCxnSpPr>
          <p:nvPr/>
        </p:nvCxnSpPr>
        <p:spPr>
          <a:xfrm>
            <a:off x="1955814" y="3429000"/>
            <a:ext cx="37388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A77B54-95F5-AC5A-35D1-4FE53C30CF90}"/>
              </a:ext>
            </a:extLst>
          </p:cNvPr>
          <p:cNvSpPr txBox="1"/>
          <p:nvPr/>
        </p:nvSpPr>
        <p:spPr>
          <a:xfrm>
            <a:off x="9395516" y="2992232"/>
            <a:ext cx="145958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predicate</a:t>
            </a:r>
          </a:p>
        </p:txBody>
      </p:sp>
      <p:cxnSp>
        <p:nvCxnSpPr>
          <p:cNvPr id="19" name="Straight Arrow Connector 18">
            <a:extLst>
              <a:ext uri="{FF2B5EF4-FFF2-40B4-BE49-F238E27FC236}">
                <a16:creationId xmlns:a16="http://schemas.microsoft.com/office/drawing/2014/main" id="{6D1B8AE7-4D23-269C-9A5E-2DD8E171970A}"/>
              </a:ext>
            </a:extLst>
          </p:cNvPr>
          <p:cNvCxnSpPr>
            <a:cxnSpLocks/>
          </p:cNvCxnSpPr>
          <p:nvPr/>
        </p:nvCxnSpPr>
        <p:spPr>
          <a:xfrm flipH="1">
            <a:off x="8537418" y="3304515"/>
            <a:ext cx="832919" cy="796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5067D1-D168-BE88-E7BF-9CB1D0093920}"/>
              </a:ext>
            </a:extLst>
          </p:cNvPr>
          <p:cNvCxnSpPr>
            <a:cxnSpLocks/>
          </p:cNvCxnSpPr>
          <p:nvPr/>
        </p:nvCxnSpPr>
        <p:spPr>
          <a:xfrm flipH="1">
            <a:off x="6708618" y="3304515"/>
            <a:ext cx="2652665" cy="9053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DB34B1-0E0A-80CD-2E5C-E85B737E4D14}"/>
              </a:ext>
            </a:extLst>
          </p:cNvPr>
          <p:cNvCxnSpPr>
            <a:cxnSpLocks/>
          </p:cNvCxnSpPr>
          <p:nvPr/>
        </p:nvCxnSpPr>
        <p:spPr>
          <a:xfrm flipH="1">
            <a:off x="4680642" y="3294063"/>
            <a:ext cx="4698748" cy="8976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90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Triple Example</a:t>
            </a:r>
          </a:p>
        </p:txBody>
      </p:sp>
      <p:pic>
        <p:nvPicPr>
          <p:cNvPr id="5" name="Picture 4">
            <a:extLst>
              <a:ext uri="{FF2B5EF4-FFF2-40B4-BE49-F238E27FC236}">
                <a16:creationId xmlns:a16="http://schemas.microsoft.com/office/drawing/2014/main" id="{151FBA71-E4C4-9558-4593-8B53357FC0C7}"/>
              </a:ext>
            </a:extLst>
          </p:cNvPr>
          <p:cNvPicPr>
            <a:picLocks noChangeAspect="1"/>
          </p:cNvPicPr>
          <p:nvPr/>
        </p:nvPicPr>
        <p:blipFill>
          <a:blip r:embed="rId2"/>
          <a:stretch>
            <a:fillRect/>
          </a:stretch>
        </p:blipFill>
        <p:spPr>
          <a:xfrm>
            <a:off x="3457438" y="2670772"/>
            <a:ext cx="5277124" cy="3026740"/>
          </a:xfrm>
          <a:prstGeom prst="rect">
            <a:avLst/>
          </a:prstGeom>
        </p:spPr>
      </p:pic>
      <p:sp>
        <p:nvSpPr>
          <p:cNvPr id="4" name="TextBox 3">
            <a:extLst>
              <a:ext uri="{FF2B5EF4-FFF2-40B4-BE49-F238E27FC236}">
                <a16:creationId xmlns:a16="http://schemas.microsoft.com/office/drawing/2014/main" id="{18A5B426-99C2-65DD-D127-DAA007840582}"/>
              </a:ext>
            </a:extLst>
          </p:cNvPr>
          <p:cNvSpPr txBox="1"/>
          <p:nvPr/>
        </p:nvSpPr>
        <p:spPr>
          <a:xfrm>
            <a:off x="838200" y="3198167"/>
            <a:ext cx="111761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subject</a:t>
            </a:r>
          </a:p>
        </p:txBody>
      </p:sp>
      <p:cxnSp>
        <p:nvCxnSpPr>
          <p:cNvPr id="7" name="Straight Arrow Connector 6">
            <a:extLst>
              <a:ext uri="{FF2B5EF4-FFF2-40B4-BE49-F238E27FC236}">
                <a16:creationId xmlns:a16="http://schemas.microsoft.com/office/drawing/2014/main" id="{F08D2883-220F-E4E5-9E26-A7DF7EF55600}"/>
              </a:ext>
            </a:extLst>
          </p:cNvPr>
          <p:cNvCxnSpPr>
            <a:cxnSpLocks/>
            <a:stCxn id="4" idx="3"/>
          </p:cNvCxnSpPr>
          <p:nvPr/>
        </p:nvCxnSpPr>
        <p:spPr>
          <a:xfrm>
            <a:off x="1955814" y="3429000"/>
            <a:ext cx="37388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E2FF36-E457-D40D-D2B0-F4F1444BEEF7}"/>
              </a:ext>
            </a:extLst>
          </p:cNvPr>
          <p:cNvSpPr txBox="1"/>
          <p:nvPr/>
        </p:nvSpPr>
        <p:spPr>
          <a:xfrm>
            <a:off x="2576465" y="6224907"/>
            <a:ext cx="97975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object</a:t>
            </a:r>
          </a:p>
        </p:txBody>
      </p:sp>
      <p:cxnSp>
        <p:nvCxnSpPr>
          <p:cNvPr id="8" name="Straight Arrow Connector 7">
            <a:extLst>
              <a:ext uri="{FF2B5EF4-FFF2-40B4-BE49-F238E27FC236}">
                <a16:creationId xmlns:a16="http://schemas.microsoft.com/office/drawing/2014/main" id="{3B83CE31-FE45-2187-ADB4-6A158B671D0A}"/>
              </a:ext>
            </a:extLst>
          </p:cNvPr>
          <p:cNvCxnSpPr>
            <a:cxnSpLocks/>
            <a:stCxn id="6" idx="3"/>
          </p:cNvCxnSpPr>
          <p:nvPr/>
        </p:nvCxnSpPr>
        <p:spPr>
          <a:xfrm flipV="1">
            <a:off x="3556220" y="5477347"/>
            <a:ext cx="4030584" cy="9783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018D4E-0FD1-81FC-A184-9C994EB3FCE6}"/>
              </a:ext>
            </a:extLst>
          </p:cNvPr>
          <p:cNvCxnSpPr>
            <a:cxnSpLocks/>
            <a:stCxn id="6" idx="3"/>
          </p:cNvCxnSpPr>
          <p:nvPr/>
        </p:nvCxnSpPr>
        <p:spPr>
          <a:xfrm flipV="1">
            <a:off x="3556220" y="5567881"/>
            <a:ext cx="418251" cy="887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EA9606-0ED3-5499-E2D3-CDEB3A379B98}"/>
              </a:ext>
            </a:extLst>
          </p:cNvPr>
          <p:cNvCxnSpPr>
            <a:cxnSpLocks/>
            <a:stCxn id="6" idx="3"/>
          </p:cNvCxnSpPr>
          <p:nvPr/>
        </p:nvCxnSpPr>
        <p:spPr>
          <a:xfrm flipV="1">
            <a:off x="3556220" y="5492667"/>
            <a:ext cx="2015292" cy="9630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A77B54-95F5-AC5A-35D1-4FE53C30CF90}"/>
              </a:ext>
            </a:extLst>
          </p:cNvPr>
          <p:cNvSpPr txBox="1"/>
          <p:nvPr/>
        </p:nvSpPr>
        <p:spPr>
          <a:xfrm>
            <a:off x="9395516" y="2992232"/>
            <a:ext cx="145958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predicate</a:t>
            </a:r>
          </a:p>
        </p:txBody>
      </p:sp>
      <p:cxnSp>
        <p:nvCxnSpPr>
          <p:cNvPr id="19" name="Straight Arrow Connector 18">
            <a:extLst>
              <a:ext uri="{FF2B5EF4-FFF2-40B4-BE49-F238E27FC236}">
                <a16:creationId xmlns:a16="http://schemas.microsoft.com/office/drawing/2014/main" id="{6D1B8AE7-4D23-269C-9A5E-2DD8E171970A}"/>
              </a:ext>
            </a:extLst>
          </p:cNvPr>
          <p:cNvCxnSpPr>
            <a:cxnSpLocks/>
          </p:cNvCxnSpPr>
          <p:nvPr/>
        </p:nvCxnSpPr>
        <p:spPr>
          <a:xfrm flipH="1">
            <a:off x="8537418" y="3304515"/>
            <a:ext cx="832919" cy="796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5067D1-D168-BE88-E7BF-9CB1D0093920}"/>
              </a:ext>
            </a:extLst>
          </p:cNvPr>
          <p:cNvCxnSpPr>
            <a:cxnSpLocks/>
          </p:cNvCxnSpPr>
          <p:nvPr/>
        </p:nvCxnSpPr>
        <p:spPr>
          <a:xfrm flipH="1">
            <a:off x="6708618" y="3304515"/>
            <a:ext cx="2652665" cy="9053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DB34B1-0E0A-80CD-2E5C-E85B737E4D14}"/>
              </a:ext>
            </a:extLst>
          </p:cNvPr>
          <p:cNvCxnSpPr>
            <a:cxnSpLocks/>
          </p:cNvCxnSpPr>
          <p:nvPr/>
        </p:nvCxnSpPr>
        <p:spPr>
          <a:xfrm flipH="1">
            <a:off x="4680642" y="3294063"/>
            <a:ext cx="4698748" cy="8976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24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D312-2CC7-C6AF-EF50-7E0BA8798926}"/>
              </a:ext>
            </a:extLst>
          </p:cNvPr>
          <p:cNvSpPr>
            <a:spLocks noGrp="1"/>
          </p:cNvSpPr>
          <p:nvPr>
            <p:ph type="title"/>
          </p:nvPr>
        </p:nvSpPr>
        <p:spPr/>
        <p:txBody>
          <a:bodyPr/>
          <a:lstStyle/>
          <a:p>
            <a:r>
              <a:rPr lang="en-US"/>
              <a:t>RDF Triple Structure</a:t>
            </a:r>
          </a:p>
        </p:txBody>
      </p:sp>
      <p:pic>
        <p:nvPicPr>
          <p:cNvPr id="5" name="Picture 4">
            <a:extLst>
              <a:ext uri="{FF2B5EF4-FFF2-40B4-BE49-F238E27FC236}">
                <a16:creationId xmlns:a16="http://schemas.microsoft.com/office/drawing/2014/main" id="{A2C6CBF2-29BB-C6E3-01AC-40B11D180121}"/>
              </a:ext>
            </a:extLst>
          </p:cNvPr>
          <p:cNvPicPr>
            <a:picLocks noChangeAspect="1"/>
          </p:cNvPicPr>
          <p:nvPr/>
        </p:nvPicPr>
        <p:blipFill>
          <a:blip r:embed="rId2"/>
          <a:stretch>
            <a:fillRect/>
          </a:stretch>
        </p:blipFill>
        <p:spPr>
          <a:xfrm>
            <a:off x="5162173" y="1726692"/>
            <a:ext cx="1812313" cy="2710556"/>
          </a:xfrm>
          <a:prstGeom prst="rect">
            <a:avLst/>
          </a:prstGeom>
        </p:spPr>
      </p:pic>
      <p:sp>
        <p:nvSpPr>
          <p:cNvPr id="11" name="Rectangle 10">
            <a:extLst>
              <a:ext uri="{FF2B5EF4-FFF2-40B4-BE49-F238E27FC236}">
                <a16:creationId xmlns:a16="http://schemas.microsoft.com/office/drawing/2014/main" id="{90BF1FE9-A719-F9D0-C6BD-50FB0DC01069}"/>
              </a:ext>
            </a:extLst>
          </p:cNvPr>
          <p:cNvSpPr/>
          <p:nvPr/>
        </p:nvSpPr>
        <p:spPr bwMode="ltGray">
          <a:xfrm>
            <a:off x="182879" y="4888591"/>
            <a:ext cx="11895513" cy="612068"/>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Calibri Light" panose="020F0302020204030204"/>
                <a:ea typeface="+mn-ea"/>
                <a:cs typeface="+mn-cs"/>
              </a:rPr>
              <a:t>&lt;https://www.example.com/occupation/Mary&gt; </a:t>
            </a:r>
            <a:r>
              <a:rPr kumimoji="0" lang="en-GB" sz="1400" b="0" i="0" u="none" strike="noStrike" kern="1200" cap="none" spc="0" normalizeH="0" baseline="0" noProof="0" dirty="0">
                <a:ln>
                  <a:noFill/>
                </a:ln>
                <a:solidFill>
                  <a:srgbClr val="00B0F0"/>
                </a:solidFill>
                <a:effectLst/>
                <a:uLnTx/>
                <a:uFillTx/>
                <a:latin typeface="Calibri Light" panose="020F0302020204030204"/>
                <a:ea typeface="+mn-ea"/>
                <a:cs typeface="+mn-cs"/>
              </a:rPr>
              <a:t>&lt;https://www.example.com/occupation/has_job&gt; </a:t>
            </a:r>
            <a:r>
              <a:rPr kumimoji="0" lang="en-GB" sz="1400" b="0" i="0" u="none" strike="noStrike" kern="1200" cap="none" spc="0" normalizeH="0" baseline="0" noProof="0" dirty="0">
                <a:ln>
                  <a:noFill/>
                </a:ln>
                <a:solidFill>
                  <a:srgbClr val="00B050"/>
                </a:solidFill>
                <a:effectLst/>
                <a:uLnTx/>
                <a:uFillTx/>
                <a:latin typeface="Calibri Light" panose="020F0302020204030204"/>
                <a:ea typeface="+mn-ea"/>
                <a:cs typeface="+mn-cs"/>
              </a:rPr>
              <a:t>&lt;https://www.example.com/occupation/Executive&gt;</a:t>
            </a:r>
            <a:endParaRPr kumimoji="0" lang="en-GB" sz="1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ight Brace 11">
            <a:extLst>
              <a:ext uri="{FF2B5EF4-FFF2-40B4-BE49-F238E27FC236}">
                <a16:creationId xmlns:a16="http://schemas.microsoft.com/office/drawing/2014/main" id="{20F576FB-E896-A6FB-E96C-529BA99F6F95}"/>
              </a:ext>
            </a:extLst>
          </p:cNvPr>
          <p:cNvSpPr/>
          <p:nvPr/>
        </p:nvSpPr>
        <p:spPr>
          <a:xfrm rot="5400000">
            <a:off x="2337237" y="3997256"/>
            <a:ext cx="288032" cy="336684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ight Brace 12">
            <a:extLst>
              <a:ext uri="{FF2B5EF4-FFF2-40B4-BE49-F238E27FC236}">
                <a16:creationId xmlns:a16="http://schemas.microsoft.com/office/drawing/2014/main" id="{D5D045B1-2F37-D4B8-86A3-5D9EE7C7A48E}"/>
              </a:ext>
            </a:extLst>
          </p:cNvPr>
          <p:cNvSpPr/>
          <p:nvPr/>
        </p:nvSpPr>
        <p:spPr>
          <a:xfrm rot="5400000">
            <a:off x="5829316" y="4003606"/>
            <a:ext cx="275332" cy="336684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ight Brace 13">
            <a:extLst>
              <a:ext uri="{FF2B5EF4-FFF2-40B4-BE49-F238E27FC236}">
                <a16:creationId xmlns:a16="http://schemas.microsoft.com/office/drawing/2014/main" id="{1E931B45-6642-5E33-5681-9B445DC4B624}"/>
              </a:ext>
            </a:extLst>
          </p:cNvPr>
          <p:cNvSpPr/>
          <p:nvPr/>
        </p:nvSpPr>
        <p:spPr>
          <a:xfrm rot="5400000">
            <a:off x="9551375" y="3824189"/>
            <a:ext cx="216026" cy="364097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56335D7-19D1-7E58-87A6-D1F8ACF59E08}"/>
              </a:ext>
            </a:extLst>
          </p:cNvPr>
          <p:cNvSpPr txBox="1"/>
          <p:nvPr/>
        </p:nvSpPr>
        <p:spPr>
          <a:xfrm>
            <a:off x="1905189" y="5860699"/>
            <a:ext cx="1152128" cy="360040"/>
          </a:xfrm>
          <a:prstGeom prst="rect">
            <a:avLst/>
          </a:prstGeom>
          <a:noFill/>
        </p:spPr>
        <p:txBody>
          <a:bodyPr vert="horz" wrap="square" lIns="0" tIns="0" rIns="0" bIns="0" rtlCol="0">
            <a:noAutofit/>
          </a:bodyPr>
          <a:lstStyle/>
          <a:p>
            <a:pPr marL="0" marR="0" lvl="0" indent="-274320" algn="ctr" defTabSz="457200" rtl="0" eaLnBrk="1" fontAlgn="auto" latinLnBrk="0" hangingPunct="1">
              <a:lnSpc>
                <a:spcPct val="100000"/>
              </a:lnSpc>
              <a:spcBef>
                <a:spcPts val="0"/>
              </a:spcBef>
              <a:spcAft>
                <a:spcPts val="900"/>
              </a:spcAft>
              <a:buClrTx/>
              <a:buSzTx/>
              <a:buFontTx/>
              <a:buNone/>
              <a:tabLst/>
              <a:defRPr/>
            </a:pPr>
            <a:r>
              <a:rPr kumimoji="0" lang="en-GB" sz="2000" b="0" i="0" u="none" strike="noStrike" kern="1200" cap="none" spc="0" normalizeH="0" baseline="0" noProof="0" dirty="0">
                <a:ln>
                  <a:noFill/>
                </a:ln>
                <a:solidFill>
                  <a:srgbClr val="FF0000"/>
                </a:solidFill>
                <a:effectLst/>
                <a:uLnTx/>
                <a:uFillTx/>
                <a:latin typeface="Georgia" pitchFamily="18" charset="0"/>
                <a:ea typeface="+mn-ea"/>
                <a:cs typeface="+mn-cs"/>
              </a:rPr>
              <a:t>Subject</a:t>
            </a:r>
          </a:p>
        </p:txBody>
      </p:sp>
      <p:sp>
        <p:nvSpPr>
          <p:cNvPr id="16" name="TextBox 15">
            <a:extLst>
              <a:ext uri="{FF2B5EF4-FFF2-40B4-BE49-F238E27FC236}">
                <a16:creationId xmlns:a16="http://schemas.microsoft.com/office/drawing/2014/main" id="{78EA1A41-CBBF-FBE4-F1BB-1693E0A3EC10}"/>
              </a:ext>
            </a:extLst>
          </p:cNvPr>
          <p:cNvSpPr txBox="1"/>
          <p:nvPr/>
        </p:nvSpPr>
        <p:spPr>
          <a:xfrm>
            <a:off x="5433469" y="5822598"/>
            <a:ext cx="1152128" cy="360040"/>
          </a:xfrm>
          <a:prstGeom prst="rect">
            <a:avLst/>
          </a:prstGeom>
          <a:noFill/>
        </p:spPr>
        <p:txBody>
          <a:bodyPr vert="horz" wrap="square" lIns="0" tIns="0" rIns="0" bIns="0" rtlCol="0">
            <a:noAutofit/>
          </a:bodyPr>
          <a:lstStyle/>
          <a:p>
            <a:pPr marL="0" marR="0" lvl="0" indent="-274320" algn="ctr" defTabSz="457200" rtl="0" eaLnBrk="1" fontAlgn="auto" latinLnBrk="0" hangingPunct="1">
              <a:lnSpc>
                <a:spcPct val="100000"/>
              </a:lnSpc>
              <a:spcBef>
                <a:spcPts val="0"/>
              </a:spcBef>
              <a:spcAft>
                <a:spcPts val="900"/>
              </a:spcAft>
              <a:buClrTx/>
              <a:buSzTx/>
              <a:buFontTx/>
              <a:buNone/>
              <a:tabLst/>
              <a:defRPr/>
            </a:pPr>
            <a:r>
              <a:rPr kumimoji="0" lang="en-GB" sz="2000" b="0" i="0" u="none" strike="noStrike" kern="1200" cap="none" spc="0" normalizeH="0" baseline="0" noProof="0" dirty="0">
                <a:ln>
                  <a:noFill/>
                </a:ln>
                <a:solidFill>
                  <a:srgbClr val="00B0F0"/>
                </a:solidFill>
                <a:effectLst/>
                <a:uLnTx/>
                <a:uFillTx/>
                <a:latin typeface="Georgia" pitchFamily="18" charset="0"/>
                <a:ea typeface="+mn-ea"/>
                <a:cs typeface="+mn-cs"/>
              </a:rPr>
              <a:t>Predicate</a:t>
            </a:r>
          </a:p>
        </p:txBody>
      </p:sp>
      <p:sp>
        <p:nvSpPr>
          <p:cNvPr id="17" name="TextBox 16">
            <a:extLst>
              <a:ext uri="{FF2B5EF4-FFF2-40B4-BE49-F238E27FC236}">
                <a16:creationId xmlns:a16="http://schemas.microsoft.com/office/drawing/2014/main" id="{DB641B5B-3D8A-88F0-F928-EFB34D0CD839}"/>
              </a:ext>
            </a:extLst>
          </p:cNvPr>
          <p:cNvSpPr txBox="1"/>
          <p:nvPr/>
        </p:nvSpPr>
        <p:spPr>
          <a:xfrm>
            <a:off x="9083324" y="5822598"/>
            <a:ext cx="1152128" cy="360040"/>
          </a:xfrm>
          <a:prstGeom prst="rect">
            <a:avLst/>
          </a:prstGeom>
          <a:noFill/>
        </p:spPr>
        <p:txBody>
          <a:bodyPr vert="horz" wrap="square" lIns="0" tIns="0" rIns="0" bIns="0" rtlCol="0">
            <a:noAutofit/>
          </a:bodyPr>
          <a:lstStyle/>
          <a:p>
            <a:pPr marL="0" marR="0" lvl="0" indent="-274320" algn="ctr" defTabSz="457200" rtl="0" eaLnBrk="1" fontAlgn="auto" latinLnBrk="0" hangingPunct="1">
              <a:lnSpc>
                <a:spcPct val="100000"/>
              </a:lnSpc>
              <a:spcBef>
                <a:spcPts val="0"/>
              </a:spcBef>
              <a:spcAft>
                <a:spcPts val="900"/>
              </a:spcAft>
              <a:buClrTx/>
              <a:buSzTx/>
              <a:buFontTx/>
              <a:buNone/>
              <a:tabLst/>
              <a:defRPr/>
            </a:pPr>
            <a:r>
              <a:rPr kumimoji="0" lang="en-GB" sz="2000" b="0" i="0" u="none" strike="noStrike" kern="1200" cap="none" spc="0" normalizeH="0" baseline="0" noProof="0" dirty="0">
                <a:ln>
                  <a:noFill/>
                </a:ln>
                <a:solidFill>
                  <a:srgbClr val="00B050"/>
                </a:solidFill>
                <a:effectLst/>
                <a:uLnTx/>
                <a:uFillTx/>
                <a:latin typeface="Georgia" pitchFamily="18" charset="0"/>
                <a:ea typeface="+mn-ea"/>
                <a:cs typeface="+mn-cs"/>
              </a:rPr>
              <a:t>Object</a:t>
            </a:r>
          </a:p>
        </p:txBody>
      </p:sp>
      <p:sp>
        <p:nvSpPr>
          <p:cNvPr id="3" name="Right Brace 2">
            <a:extLst>
              <a:ext uri="{FF2B5EF4-FFF2-40B4-BE49-F238E27FC236}">
                <a16:creationId xmlns:a16="http://schemas.microsoft.com/office/drawing/2014/main" id="{CBBE30DF-C1B5-5241-0A7B-5D1A793E5B67}"/>
              </a:ext>
            </a:extLst>
          </p:cNvPr>
          <p:cNvSpPr/>
          <p:nvPr/>
        </p:nvSpPr>
        <p:spPr>
          <a:xfrm rot="16200000">
            <a:off x="2337237" y="2979497"/>
            <a:ext cx="288032" cy="336684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42714AC-C431-3982-8C95-7149C3F7CA75}"/>
              </a:ext>
            </a:extLst>
          </p:cNvPr>
          <p:cNvSpPr txBox="1"/>
          <p:nvPr/>
        </p:nvSpPr>
        <p:spPr>
          <a:xfrm>
            <a:off x="919246" y="3753173"/>
            <a:ext cx="3124012" cy="360040"/>
          </a:xfrm>
          <a:prstGeom prst="rect">
            <a:avLst/>
          </a:prstGeom>
          <a:noFill/>
        </p:spPr>
        <p:txBody>
          <a:bodyPr vert="horz" wrap="square" lIns="0" tIns="0" rIns="0" bIns="0" rtlCol="0">
            <a:noAutofit/>
          </a:bodyPr>
          <a:lstStyle/>
          <a:p>
            <a:pPr marL="0" marR="0" lvl="0" indent="-274320" algn="ctr" defTabSz="457200" rtl="0" eaLnBrk="1" fontAlgn="auto" latinLnBrk="0" hangingPunct="1">
              <a:lnSpc>
                <a:spcPct val="100000"/>
              </a:lnSpc>
              <a:spcBef>
                <a:spcPts val="0"/>
              </a:spcBef>
              <a:spcAft>
                <a:spcPts val="90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Uniform Resource </a:t>
            </a:r>
          </a:p>
          <a:p>
            <a:pPr marL="0" marR="0" lvl="0" indent="-274320" algn="ctr" defTabSz="457200" rtl="0" eaLnBrk="1" fontAlgn="auto" latinLnBrk="0" hangingPunct="1">
              <a:lnSpc>
                <a:spcPct val="100000"/>
              </a:lnSpc>
              <a:spcBef>
                <a:spcPts val="0"/>
              </a:spcBef>
              <a:spcAft>
                <a:spcPts val="90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Identifier (URI)</a:t>
            </a:r>
          </a:p>
        </p:txBody>
      </p:sp>
    </p:spTree>
    <p:extLst>
      <p:ext uri="{BB962C8B-B14F-4D97-AF65-F5344CB8AC3E}">
        <p14:creationId xmlns:p14="http://schemas.microsoft.com/office/powerpoint/2010/main" val="350864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DC16-DB56-CE39-20E0-F8078B070FF7}"/>
              </a:ext>
            </a:extLst>
          </p:cNvPr>
          <p:cNvSpPr>
            <a:spLocks noGrp="1"/>
          </p:cNvSpPr>
          <p:nvPr>
            <p:ph type="title"/>
          </p:nvPr>
        </p:nvSpPr>
        <p:spPr/>
        <p:txBody>
          <a:bodyPr/>
          <a:lstStyle/>
          <a:p>
            <a:r>
              <a:rPr lang="en-US"/>
              <a:t>RDF Vocabulary</a:t>
            </a:r>
          </a:p>
        </p:txBody>
      </p:sp>
      <p:sp>
        <p:nvSpPr>
          <p:cNvPr id="3" name="Content Placeholder 2">
            <a:extLst>
              <a:ext uri="{FF2B5EF4-FFF2-40B4-BE49-F238E27FC236}">
                <a16:creationId xmlns:a16="http://schemas.microsoft.com/office/drawing/2014/main" id="{AC40261A-C86C-F92A-DC55-130D7C96800E}"/>
              </a:ext>
            </a:extLst>
          </p:cNvPr>
          <p:cNvSpPr>
            <a:spLocks noGrp="1"/>
          </p:cNvSpPr>
          <p:nvPr>
            <p:ph idx="1"/>
          </p:nvPr>
        </p:nvSpPr>
        <p:spPr>
          <a:xfrm>
            <a:off x="838200" y="1825624"/>
            <a:ext cx="10515600" cy="4798199"/>
          </a:xfrm>
        </p:spPr>
        <p:txBody>
          <a:bodyPr>
            <a:normAutofit/>
          </a:bodyPr>
          <a:lstStyle/>
          <a:p>
            <a:r>
              <a:rPr lang="en-US"/>
              <a:t>RDF is a very simple data model, with a very simple vocabulary: </a:t>
            </a:r>
          </a:p>
          <a:p>
            <a:endParaRPr lang="en-US"/>
          </a:p>
        </p:txBody>
      </p:sp>
      <p:sp>
        <p:nvSpPr>
          <p:cNvPr id="4" name="TextBox 3">
            <a:extLst>
              <a:ext uri="{FF2B5EF4-FFF2-40B4-BE49-F238E27FC236}">
                <a16:creationId xmlns:a16="http://schemas.microsoft.com/office/drawing/2014/main" id="{EBD6EE4F-831B-27E7-F262-2DC0FC60D9B6}"/>
              </a:ext>
            </a:extLst>
          </p:cNvPr>
          <p:cNvSpPr txBox="1"/>
          <p:nvPr/>
        </p:nvSpPr>
        <p:spPr>
          <a:xfrm>
            <a:off x="6774365" y="2435869"/>
            <a:ext cx="1877122" cy="2215991"/>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rdf:Bag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rdf:List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rdf:first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rdf:rest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rdf:nil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808EFAD-88F6-E0CF-20B5-36517645F28B}"/>
              </a:ext>
            </a:extLst>
          </p:cNvPr>
          <p:cNvSpPr txBox="1"/>
          <p:nvPr/>
        </p:nvSpPr>
        <p:spPr>
          <a:xfrm>
            <a:off x="2572214" y="2435869"/>
            <a:ext cx="2468137" cy="2677656"/>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rdf:Property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rdf:type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rdf:Statement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rdf:subject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rdf:predicate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rdf:object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07706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5" name="TextBox 4">
            <a:extLst>
              <a:ext uri="{FF2B5EF4-FFF2-40B4-BE49-F238E27FC236}">
                <a16:creationId xmlns:a16="http://schemas.microsoft.com/office/drawing/2014/main" id="{82E8F00F-B1CB-126D-EA67-5B0B97B283E0}"/>
              </a:ext>
            </a:extLst>
          </p:cNvPr>
          <p:cNvSpPr txBox="1"/>
          <p:nvPr/>
        </p:nvSpPr>
        <p:spPr>
          <a:xfrm>
            <a:off x="719402" y="1720839"/>
            <a:ext cx="6892011" cy="3416320"/>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The “S” in RDFS stands for:</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Schema </a:t>
            </a: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 syntax and semantics for an intended extension of the RDF syntax </a:t>
            </a: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RDFS is: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vocabulary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That is based on the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RDF data model</a:t>
            </a: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That extends the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RDF vocabulary</a:t>
            </a: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And provide semantics for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connecting RDF resources </a:t>
            </a:r>
          </a:p>
        </p:txBody>
      </p:sp>
      <p:sp>
        <p:nvSpPr>
          <p:cNvPr id="6" name="Oval 5">
            <a:extLst>
              <a:ext uri="{FF2B5EF4-FFF2-40B4-BE49-F238E27FC236}">
                <a16:creationId xmlns:a16="http://schemas.microsoft.com/office/drawing/2014/main" id="{96C60E44-AAC1-8EB9-758A-E9A96373773B}"/>
              </a:ext>
            </a:extLst>
          </p:cNvPr>
          <p:cNvSpPr/>
          <p:nvPr/>
        </p:nvSpPr>
        <p:spPr>
          <a:xfrm>
            <a:off x="9015212" y="4275786"/>
            <a:ext cx="2009104" cy="4765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659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5181-02F0-1F77-078C-E748063B073D}"/>
              </a:ext>
            </a:extLst>
          </p:cNvPr>
          <p:cNvSpPr>
            <a:spLocks noGrp="1"/>
          </p:cNvSpPr>
          <p:nvPr>
            <p:ph type="title"/>
          </p:nvPr>
        </p:nvSpPr>
        <p:spPr/>
        <p:txBody>
          <a:bodyPr/>
          <a:lstStyle/>
          <a:p>
            <a:r>
              <a:rPr lang="en-US"/>
              <a:t>Resource Description Framework Schema</a:t>
            </a:r>
          </a:p>
        </p:txBody>
      </p:sp>
      <p:sp>
        <p:nvSpPr>
          <p:cNvPr id="3" name="Content Placeholder 2">
            <a:extLst>
              <a:ext uri="{FF2B5EF4-FFF2-40B4-BE49-F238E27FC236}">
                <a16:creationId xmlns:a16="http://schemas.microsoft.com/office/drawing/2014/main" id="{1F885339-37EF-8071-3D53-A387386FC48F}"/>
              </a:ext>
            </a:extLst>
          </p:cNvPr>
          <p:cNvSpPr>
            <a:spLocks noGrp="1"/>
          </p:cNvSpPr>
          <p:nvPr>
            <p:ph idx="1"/>
          </p:nvPr>
        </p:nvSpPr>
        <p:spPr/>
        <p:txBody>
          <a:bodyPr/>
          <a:lstStyle/>
          <a:p>
            <a:r>
              <a:rPr lang="en-US"/>
              <a:t>RDFs is an extension of RDF facilitating representation of: </a:t>
            </a:r>
          </a:p>
        </p:txBody>
      </p:sp>
      <p:sp>
        <p:nvSpPr>
          <p:cNvPr id="4" name="TextBox 3">
            <a:extLst>
              <a:ext uri="{FF2B5EF4-FFF2-40B4-BE49-F238E27FC236}">
                <a16:creationId xmlns:a16="http://schemas.microsoft.com/office/drawing/2014/main" id="{A5BE58FE-9D98-A439-D81D-338A94F3B47D}"/>
              </a:ext>
            </a:extLst>
          </p:cNvPr>
          <p:cNvSpPr txBox="1"/>
          <p:nvPr/>
        </p:nvSpPr>
        <p:spPr>
          <a:xfrm>
            <a:off x="2572213" y="2435869"/>
            <a:ext cx="3047191" cy="2677656"/>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rdfs:Class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rdfs:subClassOf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rdfs:domain</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rdfs:range</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rdfs:subPropertyOf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rdfs:Resource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5" name="TextBox 4">
            <a:extLst>
              <a:ext uri="{FF2B5EF4-FFF2-40B4-BE49-F238E27FC236}">
                <a16:creationId xmlns:a16="http://schemas.microsoft.com/office/drawing/2014/main" id="{F8E6C5EF-C69B-A1D6-8477-973CC96DD651}"/>
              </a:ext>
            </a:extLst>
          </p:cNvPr>
          <p:cNvSpPr txBox="1"/>
          <p:nvPr/>
        </p:nvSpPr>
        <p:spPr>
          <a:xfrm>
            <a:off x="6572598" y="2444422"/>
            <a:ext cx="2768646" cy="2585323"/>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rdfs:Datatype</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rdfs:Literal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rdfs:label</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rdfs:comment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rdfs:isDefinedBy</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47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solidFill>
                  <a:srgbClr val="FF0000"/>
                </a:solidFill>
              </a:rPr>
              <a:t>Directed Graphs and the Semantic Web</a:t>
            </a:r>
          </a:p>
          <a:p>
            <a:endParaRPr lang="en-US"/>
          </a:p>
          <a:p>
            <a:r>
              <a:rPr lang="en-US"/>
              <a:t>Cybersecurity Landscape</a:t>
            </a:r>
          </a:p>
          <a:p>
            <a:endParaRPr lang="en-US"/>
          </a:p>
          <a:p>
            <a:endParaRPr lang="en-US"/>
          </a:p>
          <a:p>
            <a:endParaRPr lang="en-US"/>
          </a:p>
        </p:txBody>
      </p:sp>
    </p:spTree>
    <p:extLst>
      <p:ext uri="{BB962C8B-B14F-4D97-AF65-F5344CB8AC3E}">
        <p14:creationId xmlns:p14="http://schemas.microsoft.com/office/powerpoint/2010/main" val="3255943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3" name="Oval 2">
            <a:extLst>
              <a:ext uri="{FF2B5EF4-FFF2-40B4-BE49-F238E27FC236}">
                <a16:creationId xmlns:a16="http://schemas.microsoft.com/office/drawing/2014/main" id="{E607724B-9264-1B77-039C-DF743C76F33B}"/>
              </a:ext>
            </a:extLst>
          </p:cNvPr>
          <p:cNvSpPr/>
          <p:nvPr/>
        </p:nvSpPr>
        <p:spPr>
          <a:xfrm>
            <a:off x="8873542" y="3593206"/>
            <a:ext cx="1416677" cy="8070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513A956-3E91-F220-F7F1-841A3988C1E2}"/>
              </a:ext>
            </a:extLst>
          </p:cNvPr>
          <p:cNvSpPr txBox="1"/>
          <p:nvPr/>
        </p:nvSpPr>
        <p:spPr>
          <a:xfrm>
            <a:off x="719402" y="1720839"/>
            <a:ext cx="6892011" cy="378565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“OWL” stands for:</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Web</a:t>
            </a: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Ontology</a:t>
            </a: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Language</a:t>
            </a: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OWL is: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family of vocabularies</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That extend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RDF and RDFS</a:t>
            </a:r>
            <a:endPar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Which provide semantics for constructing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logical</a:t>
            </a:r>
            <a:r>
              <a:rPr kumimoji="0" lang="en-GB" sz="24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 </a:t>
            </a:r>
            <a:r>
              <a:rPr kumimoji="0" lang="en-GB" sz="2400" b="0" i="1"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relationships among resources </a:t>
            </a:r>
          </a:p>
        </p:txBody>
      </p:sp>
    </p:spTree>
    <p:extLst>
      <p:ext uri="{BB962C8B-B14F-4D97-AF65-F5344CB8AC3E}">
        <p14:creationId xmlns:p14="http://schemas.microsoft.com/office/powerpoint/2010/main" val="194725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Directed Graphs and the Semantic Web</a:t>
            </a:r>
          </a:p>
          <a:p>
            <a:endParaRPr lang="en-US"/>
          </a:p>
          <a:p>
            <a:r>
              <a:rPr lang="en-US">
                <a:solidFill>
                  <a:srgbClr val="FF0000"/>
                </a:solidFill>
              </a:rPr>
              <a:t>Cybersecurity Landscape</a:t>
            </a:r>
          </a:p>
          <a:p>
            <a:endParaRPr lang="en-US"/>
          </a:p>
          <a:p>
            <a:endParaRPr lang="en-US"/>
          </a:p>
        </p:txBody>
      </p:sp>
    </p:spTree>
    <p:extLst>
      <p:ext uri="{BB962C8B-B14F-4D97-AF65-F5344CB8AC3E}">
        <p14:creationId xmlns:p14="http://schemas.microsoft.com/office/powerpoint/2010/main" val="4285416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761A-ED88-4123-3C1E-46D205776482}"/>
              </a:ext>
            </a:extLst>
          </p:cNvPr>
          <p:cNvSpPr>
            <a:spLocks noGrp="1"/>
          </p:cNvSpPr>
          <p:nvPr>
            <p:ph type="title"/>
          </p:nvPr>
        </p:nvSpPr>
        <p:spPr/>
        <p:txBody>
          <a:bodyPr/>
          <a:lstStyle/>
          <a:p>
            <a:r>
              <a:rPr lang="en-US"/>
              <a:t>2012 LinkedIn       Hack</a:t>
            </a:r>
          </a:p>
        </p:txBody>
      </p:sp>
      <p:sp>
        <p:nvSpPr>
          <p:cNvPr id="3" name="Content Placeholder 2">
            <a:extLst>
              <a:ext uri="{FF2B5EF4-FFF2-40B4-BE49-F238E27FC236}">
                <a16:creationId xmlns:a16="http://schemas.microsoft.com/office/drawing/2014/main" id="{6F3FAE14-6D7D-86C5-8C5F-BA4B20D9B61E}"/>
              </a:ext>
            </a:extLst>
          </p:cNvPr>
          <p:cNvSpPr>
            <a:spLocks noGrp="1"/>
          </p:cNvSpPr>
          <p:nvPr>
            <p:ph idx="1"/>
          </p:nvPr>
        </p:nvSpPr>
        <p:spPr/>
        <p:txBody>
          <a:bodyPr/>
          <a:lstStyle/>
          <a:p>
            <a:r>
              <a:rPr lang="en-US"/>
              <a:t>Passwords for nearly </a:t>
            </a:r>
            <a:r>
              <a:rPr lang="en-US" b="1">
                <a:solidFill>
                  <a:srgbClr val="FF0000"/>
                </a:solidFill>
              </a:rPr>
              <a:t>6.5 million </a:t>
            </a:r>
            <a:r>
              <a:rPr lang="en-US"/>
              <a:t>users were stolen by Russian cybercriminals, in particular Yevgeniy Nikulin</a:t>
            </a:r>
          </a:p>
          <a:p>
            <a:endParaRPr lang="en-US"/>
          </a:p>
          <a:p>
            <a:r>
              <a:rPr lang="en-US"/>
              <a:t>In 2016, LinkedIn discovered </a:t>
            </a:r>
            <a:r>
              <a:rPr lang="en-US" b="1">
                <a:solidFill>
                  <a:srgbClr val="FF0000"/>
                </a:solidFill>
              </a:rPr>
              <a:t>100 million </a:t>
            </a:r>
            <a:r>
              <a:rPr lang="en-US"/>
              <a:t>email addresses and hashed passwords had also been stolen</a:t>
            </a:r>
          </a:p>
          <a:p>
            <a:endParaRPr lang="en-US"/>
          </a:p>
          <a:p>
            <a:r>
              <a:rPr lang="en-US"/>
              <a:t>In 2021, a torrent file was made available with data for over </a:t>
            </a:r>
            <a:r>
              <a:rPr lang="en-US" b="1">
                <a:solidFill>
                  <a:srgbClr val="FF0000"/>
                </a:solidFill>
              </a:rPr>
              <a:t>700 million </a:t>
            </a:r>
            <a:r>
              <a:rPr lang="en-US"/>
              <a:t>users, much of which could be traced to the linkedIn breach</a:t>
            </a:r>
          </a:p>
        </p:txBody>
      </p:sp>
      <p:pic>
        <p:nvPicPr>
          <p:cNvPr id="5" name="Picture 4" descr="A blue and black logo&#10;&#10;Description automatically generated">
            <a:extLst>
              <a:ext uri="{FF2B5EF4-FFF2-40B4-BE49-F238E27FC236}">
                <a16:creationId xmlns:a16="http://schemas.microsoft.com/office/drawing/2014/main" id="{695DC920-90C7-FB9C-C358-4476FBFD7931}"/>
              </a:ext>
            </a:extLst>
          </p:cNvPr>
          <p:cNvPicPr>
            <a:picLocks noChangeAspect="1"/>
          </p:cNvPicPr>
          <p:nvPr/>
        </p:nvPicPr>
        <p:blipFill rotWithShape="1">
          <a:blip r:embed="rId2"/>
          <a:srcRect b="5514"/>
          <a:stretch/>
        </p:blipFill>
        <p:spPr>
          <a:xfrm>
            <a:off x="2102374" y="622008"/>
            <a:ext cx="3009900" cy="719981"/>
          </a:xfrm>
          <a:prstGeom prst="rect">
            <a:avLst/>
          </a:prstGeom>
        </p:spPr>
      </p:pic>
    </p:spTree>
    <p:extLst>
      <p:ext uri="{BB962C8B-B14F-4D97-AF65-F5344CB8AC3E}">
        <p14:creationId xmlns:p14="http://schemas.microsoft.com/office/powerpoint/2010/main" val="2706940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2E17-AD29-51D5-1A05-2EB58A3F8718}"/>
              </a:ext>
            </a:extLst>
          </p:cNvPr>
          <p:cNvSpPr>
            <a:spLocks noGrp="1"/>
          </p:cNvSpPr>
          <p:nvPr>
            <p:ph type="title"/>
          </p:nvPr>
        </p:nvSpPr>
        <p:spPr/>
        <p:txBody>
          <a:bodyPr/>
          <a:lstStyle/>
          <a:p>
            <a:r>
              <a:rPr lang="en-US"/>
              <a:t>Cause for Alarm</a:t>
            </a:r>
          </a:p>
        </p:txBody>
      </p:sp>
      <p:sp>
        <p:nvSpPr>
          <p:cNvPr id="3" name="Content Placeholder 2">
            <a:extLst>
              <a:ext uri="{FF2B5EF4-FFF2-40B4-BE49-F238E27FC236}">
                <a16:creationId xmlns:a16="http://schemas.microsoft.com/office/drawing/2014/main" id="{FBFC43DD-3465-8A01-1692-7AC2CD351C8C}"/>
              </a:ext>
            </a:extLst>
          </p:cNvPr>
          <p:cNvSpPr>
            <a:spLocks noGrp="1"/>
          </p:cNvSpPr>
          <p:nvPr>
            <p:ph idx="1"/>
          </p:nvPr>
        </p:nvSpPr>
        <p:spPr>
          <a:xfrm>
            <a:off x="838200" y="1825624"/>
            <a:ext cx="10515600" cy="5032376"/>
          </a:xfrm>
        </p:spPr>
        <p:txBody>
          <a:bodyPr>
            <a:normAutofit/>
          </a:bodyPr>
          <a:lstStyle/>
          <a:p>
            <a:r>
              <a:rPr lang="en-US"/>
              <a:t>You might be thinking “I don’t </a:t>
            </a:r>
            <a:br>
              <a:rPr lang="en-US"/>
            </a:br>
            <a:r>
              <a:rPr lang="en-US"/>
              <a:t>really use LinkedIn, so I’ve no reason </a:t>
            </a:r>
            <a:br>
              <a:rPr lang="en-US"/>
            </a:br>
            <a:r>
              <a:rPr lang="en-US"/>
              <a:t>to worry...”</a:t>
            </a:r>
          </a:p>
          <a:p>
            <a:endParaRPr lang="en-US"/>
          </a:p>
          <a:p>
            <a:r>
              <a:rPr lang="en-US"/>
              <a:t>I bet you reuse passwords...</a:t>
            </a:r>
          </a:p>
          <a:p>
            <a:endParaRPr lang="en-US"/>
          </a:p>
          <a:p>
            <a:r>
              <a:rPr lang="en-US"/>
              <a:t>We create new accounts all the time...</a:t>
            </a:r>
          </a:p>
          <a:p>
            <a:endParaRPr lang="en-US"/>
          </a:p>
          <a:p>
            <a:r>
              <a:rPr lang="en-US"/>
              <a:t>We reuse passwords all the time...</a:t>
            </a:r>
          </a:p>
          <a:p>
            <a:endParaRPr lang="en-US"/>
          </a:p>
          <a:p>
            <a:endParaRPr lang="en-US"/>
          </a:p>
        </p:txBody>
      </p:sp>
      <p:pic>
        <p:nvPicPr>
          <p:cNvPr id="10" name="Picture 9" descr="A globe surrounded by different social media icons&#10;&#10;Description automatically generated">
            <a:extLst>
              <a:ext uri="{FF2B5EF4-FFF2-40B4-BE49-F238E27FC236}">
                <a16:creationId xmlns:a16="http://schemas.microsoft.com/office/drawing/2014/main" id="{5F2DCDAF-3823-5E92-C49D-FFA1DF1781E1}"/>
              </a:ext>
            </a:extLst>
          </p:cNvPr>
          <p:cNvPicPr>
            <a:picLocks noChangeAspect="1"/>
          </p:cNvPicPr>
          <p:nvPr/>
        </p:nvPicPr>
        <p:blipFill>
          <a:blip r:embed="rId2"/>
          <a:stretch>
            <a:fillRect/>
          </a:stretch>
        </p:blipFill>
        <p:spPr>
          <a:xfrm>
            <a:off x="6759020" y="1210085"/>
            <a:ext cx="5252860" cy="5282790"/>
          </a:xfrm>
          <a:prstGeom prst="rect">
            <a:avLst/>
          </a:prstGeom>
        </p:spPr>
      </p:pic>
    </p:spTree>
    <p:extLst>
      <p:ext uri="{BB962C8B-B14F-4D97-AF65-F5344CB8AC3E}">
        <p14:creationId xmlns:p14="http://schemas.microsoft.com/office/powerpoint/2010/main" val="129419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DF8874E7-E672-7A1A-893B-C4E9AAEBBDE0}"/>
              </a:ext>
            </a:extLst>
          </p:cNvPr>
          <p:cNvPicPr>
            <a:picLocks noChangeAspect="1"/>
          </p:cNvPicPr>
          <p:nvPr/>
        </p:nvPicPr>
        <p:blipFill>
          <a:blip r:embed="rId2"/>
          <a:stretch>
            <a:fillRect/>
          </a:stretch>
        </p:blipFill>
        <p:spPr>
          <a:xfrm>
            <a:off x="3704355" y="0"/>
            <a:ext cx="7215405" cy="6839330"/>
          </a:xfrm>
          <a:prstGeom prst="rect">
            <a:avLst/>
          </a:prstGeom>
        </p:spPr>
      </p:pic>
    </p:spTree>
    <p:extLst>
      <p:ext uri="{BB962C8B-B14F-4D97-AF65-F5344CB8AC3E}">
        <p14:creationId xmlns:p14="http://schemas.microsoft.com/office/powerpoint/2010/main" val="26612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DF8874E7-E672-7A1A-893B-C4E9AAEBBDE0}"/>
              </a:ext>
            </a:extLst>
          </p:cNvPr>
          <p:cNvPicPr>
            <a:picLocks noChangeAspect="1"/>
          </p:cNvPicPr>
          <p:nvPr/>
        </p:nvPicPr>
        <p:blipFill>
          <a:blip r:embed="rId2"/>
          <a:stretch>
            <a:fillRect/>
          </a:stretch>
        </p:blipFill>
        <p:spPr>
          <a:xfrm>
            <a:off x="3704355" y="0"/>
            <a:ext cx="7215405" cy="6839330"/>
          </a:xfrm>
          <a:prstGeom prst="rect">
            <a:avLst/>
          </a:prstGeom>
        </p:spPr>
      </p:pic>
      <p:sp>
        <p:nvSpPr>
          <p:cNvPr id="8" name="TextBox 7">
            <a:extLst>
              <a:ext uri="{FF2B5EF4-FFF2-40B4-BE49-F238E27FC236}">
                <a16:creationId xmlns:a16="http://schemas.microsoft.com/office/drawing/2014/main" id="{0C844AAD-F0CC-D50F-B90A-54D66610AABA}"/>
              </a:ext>
            </a:extLst>
          </p:cNvPr>
          <p:cNvSpPr txBox="1"/>
          <p:nvPr/>
        </p:nvSpPr>
        <p:spPr>
          <a:xfrm>
            <a:off x="131974" y="2511724"/>
            <a:ext cx="3685881"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Be honest, how many of you have used the password “password” or “123456” before?  </a:t>
            </a:r>
          </a:p>
        </p:txBody>
      </p:sp>
      <p:sp>
        <p:nvSpPr>
          <p:cNvPr id="2" name="Oval 1">
            <a:extLst>
              <a:ext uri="{FF2B5EF4-FFF2-40B4-BE49-F238E27FC236}">
                <a16:creationId xmlns:a16="http://schemas.microsoft.com/office/drawing/2014/main" id="{39EA8BD7-8CB3-0287-18BF-22C70B7DA4F1}"/>
              </a:ext>
            </a:extLst>
          </p:cNvPr>
          <p:cNvSpPr/>
          <p:nvPr/>
        </p:nvSpPr>
        <p:spPr>
          <a:xfrm flipH="1">
            <a:off x="3535051" y="179109"/>
            <a:ext cx="7588578" cy="10558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36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DF8874E7-E672-7A1A-893B-C4E9AAEBBDE0}"/>
              </a:ext>
            </a:extLst>
          </p:cNvPr>
          <p:cNvPicPr>
            <a:picLocks noChangeAspect="1"/>
          </p:cNvPicPr>
          <p:nvPr/>
        </p:nvPicPr>
        <p:blipFill>
          <a:blip r:embed="rId2"/>
          <a:stretch>
            <a:fillRect/>
          </a:stretch>
        </p:blipFill>
        <p:spPr>
          <a:xfrm>
            <a:off x="3704355" y="0"/>
            <a:ext cx="7215405" cy="6839330"/>
          </a:xfrm>
          <a:prstGeom prst="rect">
            <a:avLst/>
          </a:prstGeom>
        </p:spPr>
      </p:pic>
      <p:sp>
        <p:nvSpPr>
          <p:cNvPr id="8" name="TextBox 7">
            <a:extLst>
              <a:ext uri="{FF2B5EF4-FFF2-40B4-BE49-F238E27FC236}">
                <a16:creationId xmlns:a16="http://schemas.microsoft.com/office/drawing/2014/main" id="{0C844AAD-F0CC-D50F-B90A-54D66610AABA}"/>
              </a:ext>
            </a:extLst>
          </p:cNvPr>
          <p:cNvSpPr txBox="1"/>
          <p:nvPr/>
        </p:nvSpPr>
        <p:spPr>
          <a:xfrm>
            <a:off x="131974" y="2511724"/>
            <a:ext cx="3685881"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Be honest, how many of you have used the password “111111” before?  </a:t>
            </a:r>
          </a:p>
        </p:txBody>
      </p:sp>
      <p:sp>
        <p:nvSpPr>
          <p:cNvPr id="2" name="Oval 1">
            <a:extLst>
              <a:ext uri="{FF2B5EF4-FFF2-40B4-BE49-F238E27FC236}">
                <a16:creationId xmlns:a16="http://schemas.microsoft.com/office/drawing/2014/main" id="{39EA8BD7-8CB3-0287-18BF-22C70B7DA4F1}"/>
              </a:ext>
            </a:extLst>
          </p:cNvPr>
          <p:cNvSpPr/>
          <p:nvPr/>
        </p:nvSpPr>
        <p:spPr>
          <a:xfrm flipH="1">
            <a:off x="9332257" y="1640541"/>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FA854A7A-E157-6D64-3164-2948B7E947CC}"/>
              </a:ext>
            </a:extLst>
          </p:cNvPr>
          <p:cNvSpPr/>
          <p:nvPr/>
        </p:nvSpPr>
        <p:spPr>
          <a:xfrm flipH="1">
            <a:off x="10076329" y="2357718"/>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938EFF69-87AD-4522-6F46-341271833F8E}"/>
              </a:ext>
            </a:extLst>
          </p:cNvPr>
          <p:cNvSpPr/>
          <p:nvPr/>
        </p:nvSpPr>
        <p:spPr>
          <a:xfrm flipH="1">
            <a:off x="5531223" y="1893159"/>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7DCEAB2-6664-15E2-4651-B143514C656E}"/>
              </a:ext>
            </a:extLst>
          </p:cNvPr>
          <p:cNvSpPr/>
          <p:nvPr/>
        </p:nvSpPr>
        <p:spPr>
          <a:xfrm flipH="1">
            <a:off x="4871207" y="2357718"/>
            <a:ext cx="564776"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67047FB-2E57-06B3-8AC5-CC76B3749246}"/>
              </a:ext>
            </a:extLst>
          </p:cNvPr>
          <p:cNvSpPr/>
          <p:nvPr/>
        </p:nvSpPr>
        <p:spPr>
          <a:xfrm flipH="1">
            <a:off x="4168587" y="3137276"/>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BA00A3E-B675-7331-5ECB-19659BD85A2E}"/>
              </a:ext>
            </a:extLst>
          </p:cNvPr>
          <p:cNvSpPr/>
          <p:nvPr/>
        </p:nvSpPr>
        <p:spPr>
          <a:xfrm flipH="1">
            <a:off x="6279775" y="3859305"/>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AF4B78C-54DD-F209-3265-17445994AEED}"/>
              </a:ext>
            </a:extLst>
          </p:cNvPr>
          <p:cNvSpPr/>
          <p:nvPr/>
        </p:nvSpPr>
        <p:spPr>
          <a:xfrm flipH="1">
            <a:off x="7026395" y="3576916"/>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282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DF8874E7-E672-7A1A-893B-C4E9AAEBBDE0}"/>
              </a:ext>
            </a:extLst>
          </p:cNvPr>
          <p:cNvPicPr>
            <a:picLocks noChangeAspect="1"/>
          </p:cNvPicPr>
          <p:nvPr/>
        </p:nvPicPr>
        <p:blipFill>
          <a:blip r:embed="rId2"/>
          <a:stretch>
            <a:fillRect/>
          </a:stretch>
        </p:blipFill>
        <p:spPr>
          <a:xfrm>
            <a:off x="3704355" y="0"/>
            <a:ext cx="7215405" cy="6839330"/>
          </a:xfrm>
          <a:prstGeom prst="rect">
            <a:avLst/>
          </a:prstGeom>
        </p:spPr>
      </p:pic>
      <p:sp>
        <p:nvSpPr>
          <p:cNvPr id="8" name="TextBox 7">
            <a:extLst>
              <a:ext uri="{FF2B5EF4-FFF2-40B4-BE49-F238E27FC236}">
                <a16:creationId xmlns:a16="http://schemas.microsoft.com/office/drawing/2014/main" id="{0C844AAD-F0CC-D50F-B90A-54D66610AABA}"/>
              </a:ext>
            </a:extLst>
          </p:cNvPr>
          <p:cNvSpPr txBox="1"/>
          <p:nvPr/>
        </p:nvSpPr>
        <p:spPr>
          <a:xfrm>
            <a:off x="131974" y="2511724"/>
            <a:ext cx="3685881"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Be honest, how many of you have used the password “dragon” before?  </a:t>
            </a:r>
          </a:p>
        </p:txBody>
      </p:sp>
      <p:sp>
        <p:nvSpPr>
          <p:cNvPr id="2" name="Oval 1">
            <a:extLst>
              <a:ext uri="{FF2B5EF4-FFF2-40B4-BE49-F238E27FC236}">
                <a16:creationId xmlns:a16="http://schemas.microsoft.com/office/drawing/2014/main" id="{39EA8BD7-8CB3-0287-18BF-22C70B7DA4F1}"/>
              </a:ext>
            </a:extLst>
          </p:cNvPr>
          <p:cNvSpPr/>
          <p:nvPr/>
        </p:nvSpPr>
        <p:spPr>
          <a:xfrm flipH="1">
            <a:off x="7029668" y="4155141"/>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FA854A7A-E157-6D64-3164-2948B7E947CC}"/>
              </a:ext>
            </a:extLst>
          </p:cNvPr>
          <p:cNvSpPr/>
          <p:nvPr/>
        </p:nvSpPr>
        <p:spPr>
          <a:xfrm flipH="1">
            <a:off x="10062882" y="5880847"/>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938EFF69-87AD-4522-6F46-341271833F8E}"/>
              </a:ext>
            </a:extLst>
          </p:cNvPr>
          <p:cNvSpPr/>
          <p:nvPr/>
        </p:nvSpPr>
        <p:spPr>
          <a:xfrm flipH="1">
            <a:off x="7821408" y="4908175"/>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7DCEAB2-6664-15E2-4651-B143514C656E}"/>
              </a:ext>
            </a:extLst>
          </p:cNvPr>
          <p:cNvSpPr/>
          <p:nvPr/>
        </p:nvSpPr>
        <p:spPr>
          <a:xfrm flipH="1">
            <a:off x="4858985" y="2061882"/>
            <a:ext cx="564776"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AF4B78C-54DD-F209-3265-17445994AEED}"/>
              </a:ext>
            </a:extLst>
          </p:cNvPr>
          <p:cNvSpPr/>
          <p:nvPr/>
        </p:nvSpPr>
        <p:spPr>
          <a:xfrm flipH="1">
            <a:off x="8613148" y="4625787"/>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985D1A5-D70F-9544-FAC1-61B6BDFB3474}"/>
              </a:ext>
            </a:extLst>
          </p:cNvPr>
          <p:cNvSpPr/>
          <p:nvPr/>
        </p:nvSpPr>
        <p:spPr>
          <a:xfrm flipH="1">
            <a:off x="6334903" y="2344271"/>
            <a:ext cx="564777"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1D0461FD-5A6B-D3AF-96B7-F8020F7B371B}"/>
              </a:ext>
            </a:extLst>
          </p:cNvPr>
          <p:cNvSpPr/>
          <p:nvPr/>
        </p:nvSpPr>
        <p:spPr>
          <a:xfrm flipH="1">
            <a:off x="4206917" y="2626659"/>
            <a:ext cx="564776" cy="5647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79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2605-FAE2-7D69-66B7-8F05ED1DB58D}"/>
              </a:ext>
            </a:extLst>
          </p:cNvPr>
          <p:cNvSpPr>
            <a:spLocks noGrp="1"/>
          </p:cNvSpPr>
          <p:nvPr>
            <p:ph type="title"/>
          </p:nvPr>
        </p:nvSpPr>
        <p:spPr/>
        <p:txBody>
          <a:bodyPr/>
          <a:lstStyle/>
          <a:p>
            <a:r>
              <a:rPr lang="en-US"/>
              <a:t>Breadcrumbs</a:t>
            </a:r>
          </a:p>
        </p:txBody>
      </p:sp>
      <p:sp>
        <p:nvSpPr>
          <p:cNvPr id="3" name="Content Placeholder 2">
            <a:extLst>
              <a:ext uri="{FF2B5EF4-FFF2-40B4-BE49-F238E27FC236}">
                <a16:creationId xmlns:a16="http://schemas.microsoft.com/office/drawing/2014/main" id="{AF8C9804-54B0-BB25-2C39-AA9FD6F2331E}"/>
              </a:ext>
            </a:extLst>
          </p:cNvPr>
          <p:cNvSpPr>
            <a:spLocks noGrp="1"/>
          </p:cNvSpPr>
          <p:nvPr>
            <p:ph idx="1"/>
          </p:nvPr>
        </p:nvSpPr>
        <p:spPr>
          <a:xfrm>
            <a:off x="838200" y="1825624"/>
            <a:ext cx="10973586" cy="5032375"/>
          </a:xfrm>
        </p:spPr>
        <p:txBody>
          <a:bodyPr>
            <a:normAutofit/>
          </a:bodyPr>
          <a:lstStyle/>
          <a:p>
            <a:r>
              <a:rPr lang="en-US"/>
              <a:t>Compromising a single account leads to information that can be used to compromise other accounts</a:t>
            </a:r>
          </a:p>
          <a:p>
            <a:endParaRPr lang="en-US"/>
          </a:p>
          <a:p>
            <a:r>
              <a:rPr lang="en-US"/>
              <a:t>With your name and address, someone could call a credit card provider and – because they often ask for this information first – learn if you have a card </a:t>
            </a:r>
          </a:p>
          <a:p>
            <a:endParaRPr lang="en-US"/>
          </a:p>
          <a:p>
            <a:r>
              <a:rPr lang="en-US"/>
              <a:t>Breadcrumbs lead to bread:</a:t>
            </a:r>
          </a:p>
          <a:p>
            <a:pPr lvl="1"/>
            <a:r>
              <a:rPr lang="en-US"/>
              <a:t>Date of Birth</a:t>
            </a:r>
          </a:p>
          <a:p>
            <a:pPr lvl="1"/>
            <a:r>
              <a:rPr lang="en-US"/>
              <a:t>Social Security Number </a:t>
            </a:r>
          </a:p>
          <a:p>
            <a:pPr lvl="1"/>
            <a:r>
              <a:rPr lang="en-US"/>
              <a:t>Security Questions and Answers</a:t>
            </a:r>
          </a:p>
          <a:p>
            <a:pPr lvl="1"/>
            <a:endParaRPr lang="en-US"/>
          </a:p>
        </p:txBody>
      </p:sp>
      <p:pic>
        <p:nvPicPr>
          <p:cNvPr id="5" name="Picture 4" descr="A black hat with a band&#10;&#10;Description automatically generated">
            <a:extLst>
              <a:ext uri="{FF2B5EF4-FFF2-40B4-BE49-F238E27FC236}">
                <a16:creationId xmlns:a16="http://schemas.microsoft.com/office/drawing/2014/main" id="{0979E340-0523-030B-3235-B50145321AF0}"/>
              </a:ext>
            </a:extLst>
          </p:cNvPr>
          <p:cNvPicPr>
            <a:picLocks noChangeAspect="1"/>
          </p:cNvPicPr>
          <p:nvPr/>
        </p:nvPicPr>
        <p:blipFill>
          <a:blip r:embed="rId2">
            <a:alphaModFix/>
          </a:blip>
          <a:stretch>
            <a:fillRect/>
          </a:stretch>
        </p:blipFill>
        <p:spPr>
          <a:xfrm>
            <a:off x="7374891" y="4388669"/>
            <a:ext cx="3663897" cy="2315100"/>
          </a:xfrm>
          <a:prstGeom prst="rect">
            <a:avLst/>
          </a:prstGeom>
        </p:spPr>
      </p:pic>
    </p:spTree>
    <p:extLst>
      <p:ext uri="{BB962C8B-B14F-4D97-AF65-F5344CB8AC3E}">
        <p14:creationId xmlns:p14="http://schemas.microsoft.com/office/powerpoint/2010/main" val="2307769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white sign with white text&#10;&#10;Description automatically generated">
            <a:extLst>
              <a:ext uri="{FF2B5EF4-FFF2-40B4-BE49-F238E27FC236}">
                <a16:creationId xmlns:a16="http://schemas.microsoft.com/office/drawing/2014/main" id="{79EB7B74-75C3-9C9E-4DAD-70CB872208FE}"/>
              </a:ext>
            </a:extLst>
          </p:cNvPr>
          <p:cNvPicPr>
            <a:picLocks noGrp="1" noChangeAspect="1"/>
          </p:cNvPicPr>
          <p:nvPr>
            <p:ph idx="1"/>
          </p:nvPr>
        </p:nvPicPr>
        <p:blipFill>
          <a:blip r:embed="rId2"/>
          <a:stretch>
            <a:fillRect/>
          </a:stretch>
        </p:blipFill>
        <p:spPr>
          <a:xfrm>
            <a:off x="948247" y="2018853"/>
            <a:ext cx="10295506" cy="2329640"/>
          </a:xfrm>
        </p:spPr>
      </p:pic>
      <p:sp>
        <p:nvSpPr>
          <p:cNvPr id="10" name="Title 9">
            <a:extLst>
              <a:ext uri="{FF2B5EF4-FFF2-40B4-BE49-F238E27FC236}">
                <a16:creationId xmlns:a16="http://schemas.microsoft.com/office/drawing/2014/main" id="{506B7804-06C2-E978-2751-AFB8DEA1D75A}"/>
              </a:ext>
            </a:extLst>
          </p:cNvPr>
          <p:cNvSpPr>
            <a:spLocks noGrp="1"/>
          </p:cNvSpPr>
          <p:nvPr>
            <p:ph type="title"/>
          </p:nvPr>
        </p:nvSpPr>
        <p:spPr/>
        <p:txBody>
          <a:bodyPr/>
          <a:lstStyle/>
          <a:p>
            <a:pPr algn="ctr"/>
            <a:r>
              <a:rPr lang="en-US">
                <a:hlinkClick r:id="rId3"/>
              </a:rPr>
              <a:t>https://haveibeenpwned.com/</a:t>
            </a:r>
            <a:r>
              <a:rPr lang="en-US"/>
              <a:t> </a:t>
            </a:r>
          </a:p>
        </p:txBody>
      </p:sp>
    </p:spTree>
    <p:extLst>
      <p:ext uri="{BB962C8B-B14F-4D97-AF65-F5344CB8AC3E}">
        <p14:creationId xmlns:p14="http://schemas.microsoft.com/office/powerpoint/2010/main" val="356340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t>Undirected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749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white sign with white text&#10;&#10;Description automatically generated">
            <a:extLst>
              <a:ext uri="{FF2B5EF4-FFF2-40B4-BE49-F238E27FC236}">
                <a16:creationId xmlns:a16="http://schemas.microsoft.com/office/drawing/2014/main" id="{79EB7B74-75C3-9C9E-4DAD-70CB872208FE}"/>
              </a:ext>
            </a:extLst>
          </p:cNvPr>
          <p:cNvPicPr>
            <a:picLocks noGrp="1" noChangeAspect="1"/>
          </p:cNvPicPr>
          <p:nvPr>
            <p:ph idx="1"/>
          </p:nvPr>
        </p:nvPicPr>
        <p:blipFill>
          <a:blip r:embed="rId2"/>
          <a:stretch>
            <a:fillRect/>
          </a:stretch>
        </p:blipFill>
        <p:spPr>
          <a:xfrm>
            <a:off x="948247" y="2018853"/>
            <a:ext cx="10295506" cy="2329640"/>
          </a:xfrm>
        </p:spPr>
      </p:pic>
      <p:sp>
        <p:nvSpPr>
          <p:cNvPr id="10" name="Title 9">
            <a:extLst>
              <a:ext uri="{FF2B5EF4-FFF2-40B4-BE49-F238E27FC236}">
                <a16:creationId xmlns:a16="http://schemas.microsoft.com/office/drawing/2014/main" id="{506B7804-06C2-E978-2751-AFB8DEA1D75A}"/>
              </a:ext>
            </a:extLst>
          </p:cNvPr>
          <p:cNvSpPr>
            <a:spLocks noGrp="1"/>
          </p:cNvSpPr>
          <p:nvPr>
            <p:ph type="title"/>
          </p:nvPr>
        </p:nvSpPr>
        <p:spPr/>
        <p:txBody>
          <a:bodyPr/>
          <a:lstStyle/>
          <a:p>
            <a:pPr algn="ctr"/>
            <a:r>
              <a:rPr lang="en-US">
                <a:hlinkClick r:id="rId3"/>
              </a:rPr>
              <a:t>https://haveibeenpwned.com/</a:t>
            </a:r>
            <a:r>
              <a:rPr lang="en-US"/>
              <a:t> </a:t>
            </a:r>
          </a:p>
        </p:txBody>
      </p:sp>
      <p:pic>
        <p:nvPicPr>
          <p:cNvPr id="11" name="Content Placeholder 4">
            <a:extLst>
              <a:ext uri="{FF2B5EF4-FFF2-40B4-BE49-F238E27FC236}">
                <a16:creationId xmlns:a16="http://schemas.microsoft.com/office/drawing/2014/main" id="{7E0A870B-F74E-BFF7-6CD4-F0A55ACD23C0}"/>
              </a:ext>
            </a:extLst>
          </p:cNvPr>
          <p:cNvPicPr>
            <a:picLocks noChangeAspect="1"/>
          </p:cNvPicPr>
          <p:nvPr/>
        </p:nvPicPr>
        <p:blipFill>
          <a:blip r:embed="rId4"/>
          <a:stretch>
            <a:fillRect/>
          </a:stretch>
        </p:blipFill>
        <p:spPr>
          <a:xfrm>
            <a:off x="838200" y="4606617"/>
            <a:ext cx="10617658" cy="1017526"/>
          </a:xfrm>
          <a:prstGeom prst="rect">
            <a:avLst/>
          </a:prstGeom>
        </p:spPr>
      </p:pic>
      <p:pic>
        <p:nvPicPr>
          <p:cNvPr id="13" name="Graphic 12" descr="Question Mark with solid fill">
            <a:extLst>
              <a:ext uri="{FF2B5EF4-FFF2-40B4-BE49-F238E27FC236}">
                <a16:creationId xmlns:a16="http://schemas.microsoft.com/office/drawing/2014/main" id="{4F081F82-D136-57BC-BAB2-55B758015E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191" y="5882267"/>
            <a:ext cx="914400" cy="914400"/>
          </a:xfrm>
          <a:prstGeom prst="rect">
            <a:avLst/>
          </a:prstGeom>
        </p:spPr>
      </p:pic>
      <p:pic>
        <p:nvPicPr>
          <p:cNvPr id="14" name="Graphic 13" descr="Question Mark with solid fill">
            <a:extLst>
              <a:ext uri="{FF2B5EF4-FFF2-40B4-BE49-F238E27FC236}">
                <a16:creationId xmlns:a16="http://schemas.microsoft.com/office/drawing/2014/main" id="{1F63B23D-2213-9CD2-10EE-58679164FD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9591" y="5871116"/>
            <a:ext cx="914400" cy="914400"/>
          </a:xfrm>
          <a:prstGeom prst="rect">
            <a:avLst/>
          </a:prstGeom>
        </p:spPr>
      </p:pic>
      <p:pic>
        <p:nvPicPr>
          <p:cNvPr id="15" name="Graphic 14" descr="Question Mark with solid fill">
            <a:extLst>
              <a:ext uri="{FF2B5EF4-FFF2-40B4-BE49-F238E27FC236}">
                <a16:creationId xmlns:a16="http://schemas.microsoft.com/office/drawing/2014/main" id="{C906C273-A1B8-0AA7-D14B-38C30D4C71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3991" y="5871116"/>
            <a:ext cx="914400" cy="914400"/>
          </a:xfrm>
          <a:prstGeom prst="rect">
            <a:avLst/>
          </a:prstGeom>
        </p:spPr>
      </p:pic>
    </p:spTree>
    <p:extLst>
      <p:ext uri="{BB962C8B-B14F-4D97-AF65-F5344CB8AC3E}">
        <p14:creationId xmlns:p14="http://schemas.microsoft.com/office/powerpoint/2010/main" val="3827808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CC77-F4CA-5590-BA61-5301D12722C3}"/>
              </a:ext>
            </a:extLst>
          </p:cNvPr>
          <p:cNvSpPr>
            <a:spLocks noGrp="1"/>
          </p:cNvSpPr>
          <p:nvPr>
            <p:ph type="title"/>
          </p:nvPr>
        </p:nvSpPr>
        <p:spPr/>
        <p:txBody>
          <a:bodyPr/>
          <a:lstStyle/>
          <a:p>
            <a:r>
              <a:rPr lang="en-US"/>
              <a:t>Why Yes I Have</a:t>
            </a:r>
          </a:p>
        </p:txBody>
      </p:sp>
      <p:sp>
        <p:nvSpPr>
          <p:cNvPr id="3" name="Content Placeholder 2">
            <a:extLst>
              <a:ext uri="{FF2B5EF4-FFF2-40B4-BE49-F238E27FC236}">
                <a16:creationId xmlns:a16="http://schemas.microsoft.com/office/drawing/2014/main" id="{CB482E29-09AC-15D4-4290-60E585A27CE6}"/>
              </a:ext>
            </a:extLst>
          </p:cNvPr>
          <p:cNvSpPr>
            <a:spLocks noGrp="1"/>
          </p:cNvSpPr>
          <p:nvPr>
            <p:ph idx="1"/>
          </p:nvPr>
        </p:nvSpPr>
        <p:spPr/>
        <p:txBody>
          <a:bodyPr/>
          <a:lstStyle/>
          <a:p>
            <a:r>
              <a:rPr lang="en-US"/>
              <a:t>I’ve had this email address</a:t>
            </a:r>
            <a:br>
              <a:rPr lang="en-US"/>
            </a:br>
            <a:r>
              <a:rPr lang="en-US"/>
              <a:t>for over 10 years</a:t>
            </a:r>
          </a:p>
          <a:p>
            <a:endParaRPr lang="en-US"/>
          </a:p>
          <a:p>
            <a:r>
              <a:rPr lang="en-US"/>
              <a:t>It’s not a matter of if so</a:t>
            </a:r>
            <a:br>
              <a:rPr lang="en-US"/>
            </a:br>
            <a:r>
              <a:rPr lang="en-US"/>
              <a:t>much as a matter of </a:t>
            </a:r>
            <a:br>
              <a:rPr lang="en-US"/>
            </a:br>
            <a:r>
              <a:rPr lang="en-US"/>
              <a:t>when</a:t>
            </a:r>
          </a:p>
          <a:p>
            <a:endParaRPr lang="en-US"/>
          </a:p>
          <a:p>
            <a:r>
              <a:rPr lang="en-US"/>
              <a:t>I’m surprised it’s only </a:t>
            </a:r>
            <a:br>
              <a:rPr lang="en-US"/>
            </a:br>
            <a:r>
              <a:rPr lang="en-US"/>
              <a:t>appeared in 4 breaches</a:t>
            </a:r>
          </a:p>
        </p:txBody>
      </p:sp>
      <p:pic>
        <p:nvPicPr>
          <p:cNvPr id="4" name="Picture 3" descr="A screenshot of a website&#10;&#10;Description automatically generated">
            <a:extLst>
              <a:ext uri="{FF2B5EF4-FFF2-40B4-BE49-F238E27FC236}">
                <a16:creationId xmlns:a16="http://schemas.microsoft.com/office/drawing/2014/main" id="{535BC107-67C6-1F45-E05F-C20C4DB7804D}"/>
              </a:ext>
            </a:extLst>
          </p:cNvPr>
          <p:cNvPicPr>
            <a:picLocks noChangeAspect="1"/>
          </p:cNvPicPr>
          <p:nvPr/>
        </p:nvPicPr>
        <p:blipFill>
          <a:blip r:embed="rId2"/>
          <a:stretch>
            <a:fillRect/>
          </a:stretch>
        </p:blipFill>
        <p:spPr>
          <a:xfrm>
            <a:off x="5036249" y="478674"/>
            <a:ext cx="7155751" cy="6014201"/>
          </a:xfrm>
          <a:prstGeom prst="rect">
            <a:avLst/>
          </a:prstGeom>
        </p:spPr>
      </p:pic>
    </p:spTree>
    <p:extLst>
      <p:ext uri="{BB962C8B-B14F-4D97-AF65-F5344CB8AC3E}">
        <p14:creationId xmlns:p14="http://schemas.microsoft.com/office/powerpoint/2010/main" val="2597570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rectangle with white text&#10;&#10;Description automatically generated">
            <a:extLst>
              <a:ext uri="{FF2B5EF4-FFF2-40B4-BE49-F238E27FC236}">
                <a16:creationId xmlns:a16="http://schemas.microsoft.com/office/drawing/2014/main" id="{0545C8CB-608A-4AED-CEB3-428EDFDAC4A4}"/>
              </a:ext>
            </a:extLst>
          </p:cNvPr>
          <p:cNvPicPr>
            <a:picLocks noChangeAspect="1"/>
          </p:cNvPicPr>
          <p:nvPr/>
        </p:nvPicPr>
        <p:blipFill>
          <a:blip r:embed="rId2"/>
          <a:stretch>
            <a:fillRect/>
          </a:stretch>
        </p:blipFill>
        <p:spPr>
          <a:xfrm>
            <a:off x="2968652" y="295479"/>
            <a:ext cx="8773582" cy="1851389"/>
          </a:xfrm>
          <a:prstGeom prst="rect">
            <a:avLst/>
          </a:prstGeom>
        </p:spPr>
      </p:pic>
      <p:pic>
        <p:nvPicPr>
          <p:cNvPr id="5" name="Picture 4" descr="A blue and white rectangle with white text&#10;&#10;Description automatically generated">
            <a:extLst>
              <a:ext uri="{FF2B5EF4-FFF2-40B4-BE49-F238E27FC236}">
                <a16:creationId xmlns:a16="http://schemas.microsoft.com/office/drawing/2014/main" id="{FA739367-02B4-D1C6-99E4-B6018D431B94}"/>
              </a:ext>
            </a:extLst>
          </p:cNvPr>
          <p:cNvPicPr>
            <a:picLocks noChangeAspect="1"/>
          </p:cNvPicPr>
          <p:nvPr/>
        </p:nvPicPr>
        <p:blipFill>
          <a:blip r:embed="rId3"/>
          <a:stretch>
            <a:fillRect/>
          </a:stretch>
        </p:blipFill>
        <p:spPr>
          <a:xfrm>
            <a:off x="2968652" y="2367944"/>
            <a:ext cx="8818332" cy="2003334"/>
          </a:xfrm>
          <a:prstGeom prst="rect">
            <a:avLst/>
          </a:prstGeom>
        </p:spPr>
      </p:pic>
      <p:pic>
        <p:nvPicPr>
          <p:cNvPr id="6" name="Picture 5" descr="A blue and white rectangle with white text&#10;&#10;Description automatically generated">
            <a:extLst>
              <a:ext uri="{FF2B5EF4-FFF2-40B4-BE49-F238E27FC236}">
                <a16:creationId xmlns:a16="http://schemas.microsoft.com/office/drawing/2014/main" id="{FF0DC455-AA21-B0DB-A460-EC3D1C3E97DF}"/>
              </a:ext>
            </a:extLst>
          </p:cNvPr>
          <p:cNvPicPr>
            <a:picLocks noChangeAspect="1"/>
          </p:cNvPicPr>
          <p:nvPr/>
        </p:nvPicPr>
        <p:blipFill>
          <a:blip r:embed="rId4"/>
          <a:stretch>
            <a:fillRect/>
          </a:stretch>
        </p:blipFill>
        <p:spPr>
          <a:xfrm>
            <a:off x="2968652" y="4592354"/>
            <a:ext cx="8822019" cy="2003333"/>
          </a:xfrm>
          <a:prstGeom prst="rect">
            <a:avLst/>
          </a:prstGeom>
        </p:spPr>
      </p:pic>
      <p:pic>
        <p:nvPicPr>
          <p:cNvPr id="7" name="Content Placeholder 4" descr="A blue and white sign with white text&#10;&#10;Description automatically generated">
            <a:extLst>
              <a:ext uri="{FF2B5EF4-FFF2-40B4-BE49-F238E27FC236}">
                <a16:creationId xmlns:a16="http://schemas.microsoft.com/office/drawing/2014/main" id="{993B2BCD-AA95-ECA2-1843-04894BA8AD7B}"/>
              </a:ext>
            </a:extLst>
          </p:cNvPr>
          <p:cNvPicPr>
            <a:picLocks noGrp="1" noChangeAspect="1"/>
          </p:cNvPicPr>
          <p:nvPr>
            <p:ph idx="1"/>
          </p:nvPr>
        </p:nvPicPr>
        <p:blipFill>
          <a:blip r:embed="rId5"/>
          <a:stretch>
            <a:fillRect/>
          </a:stretch>
        </p:blipFill>
        <p:spPr>
          <a:xfrm rot="16200000">
            <a:off x="-1533669" y="2758906"/>
            <a:ext cx="5922763" cy="1340188"/>
          </a:xfrm>
        </p:spPr>
      </p:pic>
    </p:spTree>
    <p:extLst>
      <p:ext uri="{BB962C8B-B14F-4D97-AF65-F5344CB8AC3E}">
        <p14:creationId xmlns:p14="http://schemas.microsoft.com/office/powerpoint/2010/main" val="2962548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white sign with white text&#10;&#10;Description automatically generated">
            <a:extLst>
              <a:ext uri="{FF2B5EF4-FFF2-40B4-BE49-F238E27FC236}">
                <a16:creationId xmlns:a16="http://schemas.microsoft.com/office/drawing/2014/main" id="{F6053B9B-E2B9-F962-C032-C4327C0FE2CE}"/>
              </a:ext>
            </a:extLst>
          </p:cNvPr>
          <p:cNvPicPr>
            <a:picLocks noChangeAspect="1"/>
          </p:cNvPicPr>
          <p:nvPr/>
        </p:nvPicPr>
        <p:blipFill>
          <a:blip r:embed="rId2"/>
          <a:stretch>
            <a:fillRect/>
          </a:stretch>
        </p:blipFill>
        <p:spPr>
          <a:xfrm rot="16200000">
            <a:off x="-1533669" y="2758906"/>
            <a:ext cx="5922763" cy="1340188"/>
          </a:xfrm>
          <a:prstGeom prst="rect">
            <a:avLst/>
          </a:prstGeom>
        </p:spPr>
      </p:pic>
      <p:pic>
        <p:nvPicPr>
          <p:cNvPr id="9" name="Picture 8" descr="A blue and green rectangle with white text&#10;&#10;Description automatically generated">
            <a:extLst>
              <a:ext uri="{FF2B5EF4-FFF2-40B4-BE49-F238E27FC236}">
                <a16:creationId xmlns:a16="http://schemas.microsoft.com/office/drawing/2014/main" id="{D2A7780A-5776-9EF3-79D0-0544AF89DC4F}"/>
              </a:ext>
            </a:extLst>
          </p:cNvPr>
          <p:cNvPicPr>
            <a:picLocks noChangeAspect="1"/>
          </p:cNvPicPr>
          <p:nvPr/>
        </p:nvPicPr>
        <p:blipFill>
          <a:blip r:embed="rId3"/>
          <a:stretch>
            <a:fillRect/>
          </a:stretch>
        </p:blipFill>
        <p:spPr>
          <a:xfrm>
            <a:off x="2964965" y="2465598"/>
            <a:ext cx="8822019" cy="1951287"/>
          </a:xfrm>
          <a:prstGeom prst="rect">
            <a:avLst/>
          </a:prstGeom>
        </p:spPr>
      </p:pic>
      <p:pic>
        <p:nvPicPr>
          <p:cNvPr id="10" name="Picture 9" descr="A blue and green rectangle with white text&#10;&#10;Description automatically generated">
            <a:extLst>
              <a:ext uri="{FF2B5EF4-FFF2-40B4-BE49-F238E27FC236}">
                <a16:creationId xmlns:a16="http://schemas.microsoft.com/office/drawing/2014/main" id="{AECE4CF6-74BC-2A3C-74B1-3F47CB7AC460}"/>
              </a:ext>
            </a:extLst>
          </p:cNvPr>
          <p:cNvPicPr>
            <a:picLocks noChangeAspect="1"/>
          </p:cNvPicPr>
          <p:nvPr/>
        </p:nvPicPr>
        <p:blipFill>
          <a:blip r:embed="rId4"/>
          <a:stretch>
            <a:fillRect/>
          </a:stretch>
        </p:blipFill>
        <p:spPr>
          <a:xfrm>
            <a:off x="2964964" y="4621079"/>
            <a:ext cx="8822019" cy="1962486"/>
          </a:xfrm>
          <a:prstGeom prst="rect">
            <a:avLst/>
          </a:prstGeom>
        </p:spPr>
      </p:pic>
      <p:pic>
        <p:nvPicPr>
          <p:cNvPr id="11" name="Picture 10" descr="A close-up of a sign&#10;&#10;Description automatically generated">
            <a:extLst>
              <a:ext uri="{FF2B5EF4-FFF2-40B4-BE49-F238E27FC236}">
                <a16:creationId xmlns:a16="http://schemas.microsoft.com/office/drawing/2014/main" id="{A1BC32F1-6C6A-CC4F-7F3B-D651EEA190A3}"/>
              </a:ext>
            </a:extLst>
          </p:cNvPr>
          <p:cNvPicPr>
            <a:picLocks noChangeAspect="1"/>
          </p:cNvPicPr>
          <p:nvPr/>
        </p:nvPicPr>
        <p:blipFill>
          <a:blip r:embed="rId5"/>
          <a:stretch>
            <a:fillRect/>
          </a:stretch>
        </p:blipFill>
        <p:spPr>
          <a:xfrm>
            <a:off x="2964964" y="284626"/>
            <a:ext cx="8822019" cy="1976717"/>
          </a:xfrm>
          <a:prstGeom prst="rect">
            <a:avLst/>
          </a:prstGeom>
        </p:spPr>
      </p:pic>
    </p:spTree>
    <p:extLst>
      <p:ext uri="{BB962C8B-B14F-4D97-AF65-F5344CB8AC3E}">
        <p14:creationId xmlns:p14="http://schemas.microsoft.com/office/powerpoint/2010/main" val="1514495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p:txBody>
          <a:bodyPr/>
          <a:lstStyle/>
          <a:p>
            <a:r>
              <a:rPr lang="en-US"/>
              <a:t>Because I know you’re not going to be able to resist, navigate to the “Have I been pwned?” website and explore whether your email accounts have been compromised</a:t>
            </a:r>
          </a:p>
          <a:p>
            <a:endParaRPr lang="en-US"/>
          </a:p>
          <a:p>
            <a:r>
              <a:rPr lang="en-US"/>
              <a:t>You’re welcome to discuss in small groups</a:t>
            </a:r>
          </a:p>
          <a:p>
            <a:endParaRPr lang="en-US"/>
          </a:p>
          <a:p>
            <a:pPr marL="0" indent="0" algn="ctr">
              <a:buNone/>
            </a:pPr>
            <a:r>
              <a:rPr lang="en-US" b="1">
                <a:solidFill>
                  <a:srgbClr val="FF0000"/>
                </a:solidFill>
              </a:rPr>
              <a:t>Keep in mind, we’ll be discussing as a class</a:t>
            </a:r>
          </a:p>
          <a:p>
            <a:pPr marL="0" indent="0">
              <a:buNone/>
            </a:pPr>
            <a:endParaRPr lang="en-US"/>
          </a:p>
        </p:txBody>
      </p:sp>
    </p:spTree>
    <p:extLst>
      <p:ext uri="{BB962C8B-B14F-4D97-AF65-F5344CB8AC3E}">
        <p14:creationId xmlns:p14="http://schemas.microsoft.com/office/powerpoint/2010/main" val="424096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86858-D7F4-B2BE-02E6-FA15EB1FF3C4}"/>
              </a:ext>
            </a:extLst>
          </p:cNvPr>
          <p:cNvSpPr>
            <a:spLocks noGrp="1"/>
          </p:cNvSpPr>
          <p:nvPr>
            <p:ph type="title"/>
          </p:nvPr>
        </p:nvSpPr>
        <p:spPr/>
        <p:txBody>
          <a:bodyPr/>
          <a:lstStyle/>
          <a:p>
            <a:r>
              <a:rPr lang="en-US"/>
              <a:t>Open Source Intelligence OSINT</a:t>
            </a:r>
          </a:p>
        </p:txBody>
      </p:sp>
      <p:sp>
        <p:nvSpPr>
          <p:cNvPr id="3" name="Content Placeholder 2">
            <a:extLst>
              <a:ext uri="{FF2B5EF4-FFF2-40B4-BE49-F238E27FC236}">
                <a16:creationId xmlns:a16="http://schemas.microsoft.com/office/drawing/2014/main" id="{3B6F9E42-58FA-B8A3-0C4D-5301C6FD781E}"/>
              </a:ext>
            </a:extLst>
          </p:cNvPr>
          <p:cNvSpPr>
            <a:spLocks noGrp="1"/>
          </p:cNvSpPr>
          <p:nvPr>
            <p:ph idx="1"/>
          </p:nvPr>
        </p:nvSpPr>
        <p:spPr/>
        <p:txBody>
          <a:bodyPr/>
          <a:lstStyle/>
          <a:p>
            <a:r>
              <a:rPr lang="en-US"/>
              <a:t>OSINT is intelligence that can be gathered </a:t>
            </a:r>
            <a:br>
              <a:rPr lang="en-US"/>
            </a:br>
            <a:r>
              <a:rPr lang="en-US"/>
              <a:t>from publicly available sources</a:t>
            </a:r>
          </a:p>
          <a:p>
            <a:endParaRPr lang="en-US"/>
          </a:p>
          <a:p>
            <a:r>
              <a:rPr lang="en-US"/>
              <a:t>For example, social and print media, </a:t>
            </a:r>
            <a:br>
              <a:rPr lang="en-US"/>
            </a:br>
            <a:r>
              <a:rPr lang="en-US"/>
              <a:t>public government data, professional </a:t>
            </a:r>
            <a:br>
              <a:rPr lang="en-US"/>
            </a:br>
            <a:r>
              <a:rPr lang="en-US"/>
              <a:t>publications, commercial data, etc. </a:t>
            </a:r>
          </a:p>
        </p:txBody>
      </p:sp>
      <p:pic>
        <p:nvPicPr>
          <p:cNvPr id="4" name="Picture 3" descr="A book with white text&#10;&#10;Description automatically generated">
            <a:extLst>
              <a:ext uri="{FF2B5EF4-FFF2-40B4-BE49-F238E27FC236}">
                <a16:creationId xmlns:a16="http://schemas.microsoft.com/office/drawing/2014/main" id="{776C6BF9-A936-36FD-E0FB-3750058A0D3F}"/>
              </a:ext>
            </a:extLst>
          </p:cNvPr>
          <p:cNvPicPr>
            <a:picLocks noChangeAspect="1"/>
          </p:cNvPicPr>
          <p:nvPr/>
        </p:nvPicPr>
        <p:blipFill>
          <a:blip r:embed="rId2"/>
          <a:stretch>
            <a:fillRect/>
          </a:stretch>
        </p:blipFill>
        <p:spPr>
          <a:xfrm>
            <a:off x="7373375" y="1766839"/>
            <a:ext cx="3690492" cy="4883275"/>
          </a:xfrm>
          <a:prstGeom prst="rect">
            <a:avLst/>
          </a:prstGeom>
        </p:spPr>
      </p:pic>
      <p:pic>
        <p:nvPicPr>
          <p:cNvPr id="5" name="Picture 4" descr="A sign with blue letters&#10;&#10;Description automatically generated">
            <a:extLst>
              <a:ext uri="{FF2B5EF4-FFF2-40B4-BE49-F238E27FC236}">
                <a16:creationId xmlns:a16="http://schemas.microsoft.com/office/drawing/2014/main" id="{10D71966-162D-40C1-0C71-FF088F98CE5C}"/>
              </a:ext>
            </a:extLst>
          </p:cNvPr>
          <p:cNvPicPr>
            <a:picLocks noChangeAspect="1"/>
          </p:cNvPicPr>
          <p:nvPr/>
        </p:nvPicPr>
        <p:blipFill>
          <a:blip r:embed="rId3"/>
          <a:stretch>
            <a:fillRect/>
          </a:stretch>
        </p:blipFill>
        <p:spPr>
          <a:xfrm>
            <a:off x="2121358" y="4962207"/>
            <a:ext cx="3521130" cy="1687907"/>
          </a:xfrm>
          <a:prstGeom prst="rect">
            <a:avLst/>
          </a:prstGeom>
        </p:spPr>
      </p:pic>
    </p:spTree>
    <p:extLst>
      <p:ext uri="{BB962C8B-B14F-4D97-AF65-F5344CB8AC3E}">
        <p14:creationId xmlns:p14="http://schemas.microsoft.com/office/powerpoint/2010/main" val="1991577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ACBAB5C-A3E0-9C2A-87D8-849BCB7172D9}"/>
              </a:ext>
            </a:extLst>
          </p:cNvPr>
          <p:cNvPicPr>
            <a:picLocks noChangeAspect="1"/>
          </p:cNvPicPr>
          <p:nvPr/>
        </p:nvPicPr>
        <p:blipFill rotWithShape="1">
          <a:blip r:embed="rId2"/>
          <a:srcRect r="29175"/>
          <a:stretch/>
        </p:blipFill>
        <p:spPr>
          <a:xfrm>
            <a:off x="324899" y="0"/>
            <a:ext cx="1983403" cy="6858000"/>
          </a:xfrm>
          <a:prstGeom prst="rect">
            <a:avLst/>
          </a:prstGeom>
        </p:spPr>
      </p:pic>
      <p:pic>
        <p:nvPicPr>
          <p:cNvPr id="16" name="Picture 15" descr="A close-up of a logo&#10;&#10;Description automatically generated">
            <a:extLst>
              <a:ext uri="{FF2B5EF4-FFF2-40B4-BE49-F238E27FC236}">
                <a16:creationId xmlns:a16="http://schemas.microsoft.com/office/drawing/2014/main" id="{C2694B4D-AF29-B611-14F4-5AFBE942CFB5}"/>
              </a:ext>
            </a:extLst>
          </p:cNvPr>
          <p:cNvPicPr>
            <a:picLocks noChangeAspect="1"/>
          </p:cNvPicPr>
          <p:nvPr/>
        </p:nvPicPr>
        <p:blipFill>
          <a:blip r:embed="rId3"/>
          <a:stretch>
            <a:fillRect/>
          </a:stretch>
        </p:blipFill>
        <p:spPr>
          <a:xfrm>
            <a:off x="4183555" y="297448"/>
            <a:ext cx="7772400" cy="1163887"/>
          </a:xfrm>
          <a:prstGeom prst="rect">
            <a:avLst/>
          </a:prstGeom>
        </p:spPr>
      </p:pic>
    </p:spTree>
    <p:extLst>
      <p:ext uri="{BB962C8B-B14F-4D97-AF65-F5344CB8AC3E}">
        <p14:creationId xmlns:p14="http://schemas.microsoft.com/office/powerpoint/2010/main" val="2302138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ACBAB5C-A3E0-9C2A-87D8-849BCB7172D9}"/>
              </a:ext>
            </a:extLst>
          </p:cNvPr>
          <p:cNvPicPr>
            <a:picLocks noChangeAspect="1"/>
          </p:cNvPicPr>
          <p:nvPr/>
        </p:nvPicPr>
        <p:blipFill rotWithShape="1">
          <a:blip r:embed="rId2"/>
          <a:srcRect r="29175"/>
          <a:stretch/>
        </p:blipFill>
        <p:spPr>
          <a:xfrm>
            <a:off x="324899" y="0"/>
            <a:ext cx="1983403" cy="6858000"/>
          </a:xfrm>
          <a:prstGeom prst="rect">
            <a:avLst/>
          </a:prstGeom>
        </p:spPr>
      </p:pic>
      <p:sp>
        <p:nvSpPr>
          <p:cNvPr id="2" name="Oval 1">
            <a:extLst>
              <a:ext uri="{FF2B5EF4-FFF2-40B4-BE49-F238E27FC236}">
                <a16:creationId xmlns:a16="http://schemas.microsoft.com/office/drawing/2014/main" id="{C3FF8E0A-0FA4-3C53-C910-C28094EB0D92}"/>
              </a:ext>
            </a:extLst>
          </p:cNvPr>
          <p:cNvSpPr/>
          <p:nvPr/>
        </p:nvSpPr>
        <p:spPr>
          <a:xfrm>
            <a:off x="231348" y="931126"/>
            <a:ext cx="1180516"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black and white text&#10;&#10;Description automatically generated">
            <a:extLst>
              <a:ext uri="{FF2B5EF4-FFF2-40B4-BE49-F238E27FC236}">
                <a16:creationId xmlns:a16="http://schemas.microsoft.com/office/drawing/2014/main" id="{A763F510-12F5-03FC-1CB0-7096823337EB}"/>
              </a:ext>
            </a:extLst>
          </p:cNvPr>
          <p:cNvPicPr>
            <a:picLocks noChangeAspect="1"/>
          </p:cNvPicPr>
          <p:nvPr/>
        </p:nvPicPr>
        <p:blipFill rotWithShape="1">
          <a:blip r:embed="rId3"/>
          <a:srcRect l="16764" t="28049" r="4658" b="15756"/>
          <a:stretch/>
        </p:blipFill>
        <p:spPr>
          <a:xfrm>
            <a:off x="3336073" y="942277"/>
            <a:ext cx="5519853" cy="669073"/>
          </a:xfrm>
          <a:prstGeom prst="rect">
            <a:avLst/>
          </a:prstGeom>
        </p:spPr>
      </p:pic>
      <p:pic>
        <p:nvPicPr>
          <p:cNvPr id="5" name="Picture 4" descr="A screenshot of a person&#10;&#10;Description automatically generated">
            <a:extLst>
              <a:ext uri="{FF2B5EF4-FFF2-40B4-BE49-F238E27FC236}">
                <a16:creationId xmlns:a16="http://schemas.microsoft.com/office/drawing/2014/main" id="{DA8C7260-B47A-E9FB-8D1D-DA438D38F407}"/>
              </a:ext>
            </a:extLst>
          </p:cNvPr>
          <p:cNvPicPr>
            <a:picLocks noChangeAspect="1"/>
          </p:cNvPicPr>
          <p:nvPr/>
        </p:nvPicPr>
        <p:blipFill>
          <a:blip r:embed="rId4"/>
          <a:stretch>
            <a:fillRect/>
          </a:stretch>
        </p:blipFill>
        <p:spPr>
          <a:xfrm>
            <a:off x="3096227" y="1793269"/>
            <a:ext cx="5999544" cy="2678368"/>
          </a:xfrm>
          <a:prstGeom prst="rect">
            <a:avLst/>
          </a:prstGeom>
        </p:spPr>
      </p:pic>
      <p:cxnSp>
        <p:nvCxnSpPr>
          <p:cNvPr id="6" name="Straight Arrow Connector 5">
            <a:extLst>
              <a:ext uri="{FF2B5EF4-FFF2-40B4-BE49-F238E27FC236}">
                <a16:creationId xmlns:a16="http://schemas.microsoft.com/office/drawing/2014/main" id="{AA95DDE6-3370-7A42-5E72-64881D506BA7}"/>
              </a:ext>
            </a:extLst>
          </p:cNvPr>
          <p:cNvCxnSpPr>
            <a:cxnSpLocks/>
          </p:cNvCxnSpPr>
          <p:nvPr/>
        </p:nvCxnSpPr>
        <p:spPr>
          <a:xfrm>
            <a:off x="1740215" y="1115122"/>
            <a:ext cx="1309101"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045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ACBAB5C-A3E0-9C2A-87D8-849BCB7172D9}"/>
              </a:ext>
            </a:extLst>
          </p:cNvPr>
          <p:cNvPicPr>
            <a:picLocks noChangeAspect="1"/>
          </p:cNvPicPr>
          <p:nvPr/>
        </p:nvPicPr>
        <p:blipFill rotWithShape="1">
          <a:blip r:embed="rId2"/>
          <a:srcRect r="29175"/>
          <a:stretch/>
        </p:blipFill>
        <p:spPr>
          <a:xfrm>
            <a:off x="324899" y="0"/>
            <a:ext cx="1983403"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C84F64-4109-5E39-61F1-50406A3BFEFA}"/>
              </a:ext>
            </a:extLst>
          </p:cNvPr>
          <p:cNvPicPr>
            <a:picLocks noChangeAspect="1"/>
          </p:cNvPicPr>
          <p:nvPr/>
        </p:nvPicPr>
        <p:blipFill>
          <a:blip r:embed="rId3"/>
          <a:stretch>
            <a:fillRect/>
          </a:stretch>
        </p:blipFill>
        <p:spPr>
          <a:xfrm>
            <a:off x="2501668" y="108273"/>
            <a:ext cx="3723105" cy="6641453"/>
          </a:xfrm>
          <a:prstGeom prst="rect">
            <a:avLst/>
          </a:prstGeom>
        </p:spPr>
      </p:pic>
      <p:cxnSp>
        <p:nvCxnSpPr>
          <p:cNvPr id="8" name="Straight Arrow Connector 7">
            <a:extLst>
              <a:ext uri="{FF2B5EF4-FFF2-40B4-BE49-F238E27FC236}">
                <a16:creationId xmlns:a16="http://schemas.microsoft.com/office/drawing/2014/main" id="{5A3F6A55-E574-5D62-DED2-A17039DE4D38}"/>
              </a:ext>
            </a:extLst>
          </p:cNvPr>
          <p:cNvCxnSpPr>
            <a:cxnSpLocks/>
          </p:cNvCxnSpPr>
          <p:nvPr/>
        </p:nvCxnSpPr>
        <p:spPr>
          <a:xfrm>
            <a:off x="1505414" y="1115122"/>
            <a:ext cx="996254"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F4AF308E-2CAE-C89D-3343-EECF02573D6D}"/>
              </a:ext>
            </a:extLst>
          </p:cNvPr>
          <p:cNvSpPr/>
          <p:nvPr/>
        </p:nvSpPr>
        <p:spPr>
          <a:xfrm>
            <a:off x="224539" y="931126"/>
            <a:ext cx="1180516"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4055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ACBAB5C-A3E0-9C2A-87D8-849BCB7172D9}"/>
              </a:ext>
            </a:extLst>
          </p:cNvPr>
          <p:cNvPicPr>
            <a:picLocks noChangeAspect="1"/>
          </p:cNvPicPr>
          <p:nvPr/>
        </p:nvPicPr>
        <p:blipFill rotWithShape="1">
          <a:blip r:embed="rId2"/>
          <a:srcRect r="29175"/>
          <a:stretch/>
        </p:blipFill>
        <p:spPr>
          <a:xfrm>
            <a:off x="324899" y="0"/>
            <a:ext cx="1983403"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C84F64-4109-5E39-61F1-50406A3BFEFA}"/>
              </a:ext>
            </a:extLst>
          </p:cNvPr>
          <p:cNvPicPr>
            <a:picLocks noChangeAspect="1"/>
          </p:cNvPicPr>
          <p:nvPr/>
        </p:nvPicPr>
        <p:blipFill>
          <a:blip r:embed="rId3"/>
          <a:stretch>
            <a:fillRect/>
          </a:stretch>
        </p:blipFill>
        <p:spPr>
          <a:xfrm>
            <a:off x="2501668" y="108273"/>
            <a:ext cx="3723105" cy="6641453"/>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ADDF3471-EE87-A8B1-9358-5A5BBF5CE400}"/>
              </a:ext>
            </a:extLst>
          </p:cNvPr>
          <p:cNvPicPr>
            <a:picLocks noChangeAspect="1"/>
          </p:cNvPicPr>
          <p:nvPr/>
        </p:nvPicPr>
        <p:blipFill>
          <a:blip r:embed="rId4"/>
          <a:stretch>
            <a:fillRect/>
          </a:stretch>
        </p:blipFill>
        <p:spPr>
          <a:xfrm>
            <a:off x="6325134" y="1449658"/>
            <a:ext cx="5767708" cy="4393094"/>
          </a:xfrm>
          <a:prstGeom prst="rect">
            <a:avLst/>
          </a:prstGeom>
        </p:spPr>
      </p:pic>
      <p:cxnSp>
        <p:nvCxnSpPr>
          <p:cNvPr id="8" name="Straight Arrow Connector 7">
            <a:extLst>
              <a:ext uri="{FF2B5EF4-FFF2-40B4-BE49-F238E27FC236}">
                <a16:creationId xmlns:a16="http://schemas.microsoft.com/office/drawing/2014/main" id="{5A3F6A55-E574-5D62-DED2-A17039DE4D38}"/>
              </a:ext>
            </a:extLst>
          </p:cNvPr>
          <p:cNvCxnSpPr>
            <a:cxnSpLocks/>
          </p:cNvCxnSpPr>
          <p:nvPr/>
        </p:nvCxnSpPr>
        <p:spPr>
          <a:xfrm>
            <a:off x="1505414" y="1115122"/>
            <a:ext cx="996254"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F4AF308E-2CAE-C89D-3343-EECF02573D6D}"/>
              </a:ext>
            </a:extLst>
          </p:cNvPr>
          <p:cNvSpPr/>
          <p:nvPr/>
        </p:nvSpPr>
        <p:spPr>
          <a:xfrm>
            <a:off x="224539" y="931126"/>
            <a:ext cx="1180516"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1353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Directed</a:t>
            </a:r>
            <a:r>
              <a:rPr lang="en-US"/>
              <a:t>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7936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ACBAB5C-A3E0-9C2A-87D8-849BCB7172D9}"/>
              </a:ext>
            </a:extLst>
          </p:cNvPr>
          <p:cNvPicPr>
            <a:picLocks noChangeAspect="1"/>
          </p:cNvPicPr>
          <p:nvPr/>
        </p:nvPicPr>
        <p:blipFill rotWithShape="1">
          <a:blip r:embed="rId2"/>
          <a:srcRect r="29175"/>
          <a:stretch/>
        </p:blipFill>
        <p:spPr>
          <a:xfrm>
            <a:off x="324899" y="0"/>
            <a:ext cx="1983403"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C84F64-4109-5E39-61F1-50406A3BFEFA}"/>
              </a:ext>
            </a:extLst>
          </p:cNvPr>
          <p:cNvPicPr>
            <a:picLocks noChangeAspect="1"/>
          </p:cNvPicPr>
          <p:nvPr/>
        </p:nvPicPr>
        <p:blipFill>
          <a:blip r:embed="rId3"/>
          <a:stretch>
            <a:fillRect/>
          </a:stretch>
        </p:blipFill>
        <p:spPr>
          <a:xfrm>
            <a:off x="2501668" y="108273"/>
            <a:ext cx="3723105" cy="6641453"/>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ADDF3471-EE87-A8B1-9358-5A5BBF5CE400}"/>
              </a:ext>
            </a:extLst>
          </p:cNvPr>
          <p:cNvPicPr>
            <a:picLocks noChangeAspect="1"/>
          </p:cNvPicPr>
          <p:nvPr/>
        </p:nvPicPr>
        <p:blipFill>
          <a:blip r:embed="rId4"/>
          <a:stretch>
            <a:fillRect/>
          </a:stretch>
        </p:blipFill>
        <p:spPr>
          <a:xfrm>
            <a:off x="6325134" y="1449658"/>
            <a:ext cx="5767708" cy="4393094"/>
          </a:xfrm>
          <a:prstGeom prst="rect">
            <a:avLst/>
          </a:prstGeom>
        </p:spPr>
      </p:pic>
      <p:cxnSp>
        <p:nvCxnSpPr>
          <p:cNvPr id="8" name="Straight Arrow Connector 7">
            <a:extLst>
              <a:ext uri="{FF2B5EF4-FFF2-40B4-BE49-F238E27FC236}">
                <a16:creationId xmlns:a16="http://schemas.microsoft.com/office/drawing/2014/main" id="{5A3F6A55-E574-5D62-DED2-A17039DE4D38}"/>
              </a:ext>
            </a:extLst>
          </p:cNvPr>
          <p:cNvCxnSpPr>
            <a:cxnSpLocks/>
          </p:cNvCxnSpPr>
          <p:nvPr/>
        </p:nvCxnSpPr>
        <p:spPr>
          <a:xfrm>
            <a:off x="5508702" y="1728439"/>
            <a:ext cx="1092820" cy="182880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F4AF308E-2CAE-C89D-3343-EECF02573D6D}"/>
              </a:ext>
            </a:extLst>
          </p:cNvPr>
          <p:cNvSpPr/>
          <p:nvPr/>
        </p:nvSpPr>
        <p:spPr>
          <a:xfrm>
            <a:off x="2452244" y="1382751"/>
            <a:ext cx="3821951"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3786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earch tool&#10;&#10;Description automatically generated">
            <a:extLst>
              <a:ext uri="{FF2B5EF4-FFF2-40B4-BE49-F238E27FC236}">
                <a16:creationId xmlns:a16="http://schemas.microsoft.com/office/drawing/2014/main" id="{60410111-2723-AF3B-9C61-863221BC80D9}"/>
              </a:ext>
            </a:extLst>
          </p:cNvPr>
          <p:cNvPicPr>
            <a:picLocks noChangeAspect="1"/>
          </p:cNvPicPr>
          <p:nvPr/>
        </p:nvPicPr>
        <p:blipFill>
          <a:blip r:embed="rId2"/>
          <a:stretch>
            <a:fillRect/>
          </a:stretch>
        </p:blipFill>
        <p:spPr>
          <a:xfrm>
            <a:off x="2541739" y="1683757"/>
            <a:ext cx="4701696" cy="349048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2C83A80-1995-7C2D-2777-AFDB90EB3BD9}"/>
              </a:ext>
            </a:extLst>
          </p:cNvPr>
          <p:cNvPicPr>
            <a:picLocks noChangeAspect="1"/>
          </p:cNvPicPr>
          <p:nvPr/>
        </p:nvPicPr>
        <p:blipFill rotWithShape="1">
          <a:blip r:embed="rId3"/>
          <a:srcRect r="29175"/>
          <a:stretch/>
        </p:blipFill>
        <p:spPr>
          <a:xfrm>
            <a:off x="324899" y="0"/>
            <a:ext cx="1983403" cy="685800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4ADE5135-38A4-6215-D09E-B9E9A8E5C9D9}"/>
              </a:ext>
            </a:extLst>
          </p:cNvPr>
          <p:cNvPicPr>
            <a:picLocks noChangeAspect="1"/>
          </p:cNvPicPr>
          <p:nvPr/>
        </p:nvPicPr>
        <p:blipFill>
          <a:blip r:embed="rId4"/>
          <a:stretch>
            <a:fillRect/>
          </a:stretch>
        </p:blipFill>
        <p:spPr>
          <a:xfrm>
            <a:off x="7476872" y="323963"/>
            <a:ext cx="4545095" cy="6420631"/>
          </a:xfrm>
          <a:prstGeom prst="rect">
            <a:avLst/>
          </a:prstGeom>
        </p:spPr>
      </p:pic>
      <p:cxnSp>
        <p:nvCxnSpPr>
          <p:cNvPr id="9" name="Straight Arrow Connector 8">
            <a:extLst>
              <a:ext uri="{FF2B5EF4-FFF2-40B4-BE49-F238E27FC236}">
                <a16:creationId xmlns:a16="http://schemas.microsoft.com/office/drawing/2014/main" id="{BD8E6946-E788-47FD-5CC4-E9BB61BFF7F0}"/>
              </a:ext>
            </a:extLst>
          </p:cNvPr>
          <p:cNvCxnSpPr>
            <a:cxnSpLocks/>
          </p:cNvCxnSpPr>
          <p:nvPr/>
        </p:nvCxnSpPr>
        <p:spPr>
          <a:xfrm>
            <a:off x="6411951" y="3429000"/>
            <a:ext cx="947854" cy="47392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DA4664D3-76F8-E90C-9A97-38C755554BAD}"/>
              </a:ext>
            </a:extLst>
          </p:cNvPr>
          <p:cNvSpPr/>
          <p:nvPr/>
        </p:nvSpPr>
        <p:spPr>
          <a:xfrm>
            <a:off x="2308302" y="3083312"/>
            <a:ext cx="4935133"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Oval 13">
            <a:extLst>
              <a:ext uri="{FF2B5EF4-FFF2-40B4-BE49-F238E27FC236}">
                <a16:creationId xmlns:a16="http://schemas.microsoft.com/office/drawing/2014/main" id="{7A426521-18AB-F501-F74C-9E36B81D80A6}"/>
              </a:ext>
            </a:extLst>
          </p:cNvPr>
          <p:cNvSpPr/>
          <p:nvPr/>
        </p:nvSpPr>
        <p:spPr>
          <a:xfrm>
            <a:off x="91462" y="2138208"/>
            <a:ext cx="1907580"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5" name="Straight Arrow Connector 14">
            <a:extLst>
              <a:ext uri="{FF2B5EF4-FFF2-40B4-BE49-F238E27FC236}">
                <a16:creationId xmlns:a16="http://schemas.microsoft.com/office/drawing/2014/main" id="{6275BCBD-CC3F-5BC6-BD78-1E49C43C9B3E}"/>
              </a:ext>
            </a:extLst>
          </p:cNvPr>
          <p:cNvCxnSpPr>
            <a:cxnSpLocks/>
          </p:cNvCxnSpPr>
          <p:nvPr/>
        </p:nvCxnSpPr>
        <p:spPr>
          <a:xfrm>
            <a:off x="2067812" y="2311052"/>
            <a:ext cx="575027"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285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FF323FF-E35D-1E51-7DE7-5079AABF2BBC}"/>
              </a:ext>
            </a:extLst>
          </p:cNvPr>
          <p:cNvPicPr>
            <a:picLocks noChangeAspect="1"/>
          </p:cNvPicPr>
          <p:nvPr/>
        </p:nvPicPr>
        <p:blipFill>
          <a:blip r:embed="rId2"/>
          <a:stretch>
            <a:fillRect/>
          </a:stretch>
        </p:blipFill>
        <p:spPr>
          <a:xfrm>
            <a:off x="2378019" y="164004"/>
            <a:ext cx="3297951" cy="658751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2FB08C64-8BE5-B89B-18E4-B7F9DC7E18E1}"/>
              </a:ext>
            </a:extLst>
          </p:cNvPr>
          <p:cNvPicPr>
            <a:picLocks noChangeAspect="1"/>
          </p:cNvPicPr>
          <p:nvPr/>
        </p:nvPicPr>
        <p:blipFill>
          <a:blip r:embed="rId3"/>
          <a:stretch>
            <a:fillRect/>
          </a:stretch>
        </p:blipFill>
        <p:spPr>
          <a:xfrm>
            <a:off x="5745687" y="2328804"/>
            <a:ext cx="6191131" cy="2174381"/>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2110BC48-5265-4855-E5CB-402DDD056E7A}"/>
              </a:ext>
            </a:extLst>
          </p:cNvPr>
          <p:cNvPicPr>
            <a:picLocks noChangeAspect="1"/>
          </p:cNvPicPr>
          <p:nvPr/>
        </p:nvPicPr>
        <p:blipFill rotWithShape="1">
          <a:blip r:embed="rId4"/>
          <a:srcRect r="29175"/>
          <a:stretch/>
        </p:blipFill>
        <p:spPr>
          <a:xfrm>
            <a:off x="324899" y="0"/>
            <a:ext cx="1983403" cy="6858000"/>
          </a:xfrm>
          <a:prstGeom prst="rect">
            <a:avLst/>
          </a:prstGeom>
        </p:spPr>
      </p:pic>
      <p:cxnSp>
        <p:nvCxnSpPr>
          <p:cNvPr id="3" name="Straight Arrow Connector 2">
            <a:extLst>
              <a:ext uri="{FF2B5EF4-FFF2-40B4-BE49-F238E27FC236}">
                <a16:creationId xmlns:a16="http://schemas.microsoft.com/office/drawing/2014/main" id="{6C3F5DD4-DC47-803F-441C-44D41E934930}"/>
              </a:ext>
            </a:extLst>
          </p:cNvPr>
          <p:cNvCxnSpPr>
            <a:cxnSpLocks/>
          </p:cNvCxnSpPr>
          <p:nvPr/>
        </p:nvCxnSpPr>
        <p:spPr>
          <a:xfrm>
            <a:off x="1536057" y="2821259"/>
            <a:ext cx="841962"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5941A7BB-C299-8C16-1A06-2AED0775172C}"/>
              </a:ext>
            </a:extLst>
          </p:cNvPr>
          <p:cNvSpPr/>
          <p:nvPr/>
        </p:nvSpPr>
        <p:spPr>
          <a:xfrm>
            <a:off x="255182" y="2637263"/>
            <a:ext cx="1180516" cy="34568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9" name="Straight Arrow Connector 8">
            <a:extLst>
              <a:ext uri="{FF2B5EF4-FFF2-40B4-BE49-F238E27FC236}">
                <a16:creationId xmlns:a16="http://schemas.microsoft.com/office/drawing/2014/main" id="{74E47543-97B4-24AD-7658-F454FB943E8F}"/>
              </a:ext>
            </a:extLst>
          </p:cNvPr>
          <p:cNvCxnSpPr>
            <a:cxnSpLocks/>
          </p:cNvCxnSpPr>
          <p:nvPr/>
        </p:nvCxnSpPr>
        <p:spPr>
          <a:xfrm>
            <a:off x="5464098" y="1561169"/>
            <a:ext cx="468351" cy="88421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0C4AA085-441B-AD22-81CB-E6CBB69A9CC4}"/>
              </a:ext>
            </a:extLst>
          </p:cNvPr>
          <p:cNvSpPr/>
          <p:nvPr/>
        </p:nvSpPr>
        <p:spPr>
          <a:xfrm>
            <a:off x="2378019" y="1048223"/>
            <a:ext cx="3367668" cy="51294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062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p:txBody>
          <a:bodyPr/>
          <a:lstStyle/>
          <a:p>
            <a:r>
              <a:rPr lang="en-US"/>
              <a:t>Because I know you’re not going to be able to resist, navigate to the “OSINT” website and explore what sorts of information is available about you online</a:t>
            </a:r>
          </a:p>
          <a:p>
            <a:endParaRPr lang="en-US"/>
          </a:p>
          <a:p>
            <a:r>
              <a:rPr lang="en-US"/>
              <a:t>You’re welcome to discuss in small groups</a:t>
            </a:r>
          </a:p>
          <a:p>
            <a:endParaRPr lang="en-US"/>
          </a:p>
          <a:p>
            <a:pPr marL="0" indent="0" algn="ctr">
              <a:buNone/>
            </a:pPr>
            <a:r>
              <a:rPr lang="en-US" b="1">
                <a:solidFill>
                  <a:srgbClr val="FF0000"/>
                </a:solidFill>
              </a:rPr>
              <a:t>Keep in mind, we’ll be discussing as a class</a:t>
            </a:r>
          </a:p>
          <a:p>
            <a:endParaRPr lang="en-US"/>
          </a:p>
        </p:txBody>
      </p:sp>
    </p:spTree>
    <p:extLst>
      <p:ext uri="{BB962C8B-B14F-4D97-AF65-F5344CB8AC3E}">
        <p14:creationId xmlns:p14="http://schemas.microsoft.com/office/powerpoint/2010/main" val="2221254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7750-4DC4-4873-0482-FACA299771DF}"/>
              </a:ext>
            </a:extLst>
          </p:cNvPr>
          <p:cNvSpPr>
            <a:spLocks noGrp="1"/>
          </p:cNvSpPr>
          <p:nvPr>
            <p:ph type="title"/>
          </p:nvPr>
        </p:nvSpPr>
        <p:spPr/>
        <p:txBody>
          <a:bodyPr/>
          <a:lstStyle/>
          <a:p>
            <a:r>
              <a:rPr lang="en-US"/>
              <a:t>Need for Speed</a:t>
            </a:r>
          </a:p>
        </p:txBody>
      </p:sp>
      <p:sp>
        <p:nvSpPr>
          <p:cNvPr id="3" name="Content Placeholder 2">
            <a:extLst>
              <a:ext uri="{FF2B5EF4-FFF2-40B4-BE49-F238E27FC236}">
                <a16:creationId xmlns:a16="http://schemas.microsoft.com/office/drawing/2014/main" id="{1211D14B-9823-6E53-6E7F-D5296D165470}"/>
              </a:ext>
            </a:extLst>
          </p:cNvPr>
          <p:cNvSpPr>
            <a:spLocks noGrp="1"/>
          </p:cNvSpPr>
          <p:nvPr>
            <p:ph idx="1"/>
          </p:nvPr>
        </p:nvSpPr>
        <p:spPr/>
        <p:txBody>
          <a:bodyPr/>
          <a:lstStyle/>
          <a:p>
            <a:r>
              <a:rPr lang="en-US"/>
              <a:t>Hackers need 15 hours to compromise a system; defenders need 200-300 days to discover a breach</a:t>
            </a:r>
          </a:p>
          <a:p>
            <a:endParaRPr lang="en-US"/>
          </a:p>
          <a:p>
            <a:r>
              <a:rPr lang="en-US"/>
              <a:t>Identifying vulnerabilities and potential exploits in software and hardware early and often is of paramount importance</a:t>
            </a:r>
          </a:p>
          <a:p>
            <a:endParaRPr lang="en-US"/>
          </a:p>
          <a:p>
            <a:r>
              <a:rPr lang="en-US"/>
              <a:t>The variety and complexity of cybersecurity data strikes me as analogous to the human genome project...</a:t>
            </a:r>
          </a:p>
        </p:txBody>
      </p:sp>
    </p:spTree>
    <p:extLst>
      <p:ext uri="{BB962C8B-B14F-4D97-AF65-F5344CB8AC3E}">
        <p14:creationId xmlns:p14="http://schemas.microsoft.com/office/powerpoint/2010/main" val="3958224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56D7C-BA42-B498-C066-C7E554C53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0BA96-D130-9A3E-455F-3C88572E416B}"/>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26B2070C-8159-507B-7E04-A27C12F8E542}"/>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a:p>
            <a:r>
              <a:rPr lang="en-US"/>
              <a:t>Almost </a:t>
            </a:r>
            <a:r>
              <a:rPr lang="en-US" b="1">
                <a:solidFill>
                  <a:srgbClr val="FF0000"/>
                </a:solidFill>
              </a:rPr>
              <a:t>none</a:t>
            </a:r>
            <a:r>
              <a:rPr lang="en-US"/>
              <a:t> of which were developed in coordination</a:t>
            </a:r>
          </a:p>
          <a:p>
            <a:endParaRPr lang="en-US"/>
          </a:p>
          <a:p>
            <a:r>
              <a:rPr lang="en-US"/>
              <a:t>The result was </a:t>
            </a:r>
            <a:r>
              <a:rPr lang="en-US" b="1">
                <a:solidFill>
                  <a:srgbClr val="FF0000"/>
                </a:solidFill>
              </a:rPr>
              <a:t>massive incompatibility </a:t>
            </a:r>
            <a:r>
              <a:rPr lang="en-US"/>
              <a:t>of terms and relations, confusion, in-fighting, name-calling, etc.</a:t>
            </a:r>
          </a:p>
        </p:txBody>
      </p:sp>
      <p:pic>
        <p:nvPicPr>
          <p:cNvPr id="4" name="Picture 3" descr="A painting of a tower of babel&#10;&#10;Description automatically generated">
            <a:extLst>
              <a:ext uri="{FF2B5EF4-FFF2-40B4-BE49-F238E27FC236}">
                <a16:creationId xmlns:a16="http://schemas.microsoft.com/office/drawing/2014/main" id="{3F0520AD-1B0D-8E12-E5F9-E9B98DAC6789}"/>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Tree>
    <p:extLst>
      <p:ext uri="{BB962C8B-B14F-4D97-AF65-F5344CB8AC3E}">
        <p14:creationId xmlns:p14="http://schemas.microsoft.com/office/powerpoint/2010/main" val="4041059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D1E8-285C-B42D-CEDB-FB9F313633E2}"/>
              </a:ext>
            </a:extLst>
          </p:cNvPr>
          <p:cNvSpPr>
            <a:spLocks noGrp="1"/>
          </p:cNvSpPr>
          <p:nvPr>
            <p:ph type="title"/>
          </p:nvPr>
        </p:nvSpPr>
        <p:spPr/>
        <p:txBody>
          <a:bodyPr/>
          <a:lstStyle/>
          <a:p>
            <a:r>
              <a:rPr lang="en-US"/>
              <a:t>The Malware Ontology (MalOnt)</a:t>
            </a:r>
          </a:p>
        </p:txBody>
      </p:sp>
      <p:sp>
        <p:nvSpPr>
          <p:cNvPr id="3" name="Content Placeholder 2">
            <a:extLst>
              <a:ext uri="{FF2B5EF4-FFF2-40B4-BE49-F238E27FC236}">
                <a16:creationId xmlns:a16="http://schemas.microsoft.com/office/drawing/2014/main" id="{98F851DE-D647-C75D-3374-0192730DCA4C}"/>
              </a:ext>
            </a:extLst>
          </p:cNvPr>
          <p:cNvSpPr>
            <a:spLocks noGrp="1"/>
          </p:cNvSpPr>
          <p:nvPr>
            <p:ph idx="1"/>
          </p:nvPr>
        </p:nvSpPr>
        <p:spPr/>
        <p:txBody>
          <a:bodyPr/>
          <a:lstStyle/>
          <a:p>
            <a:r>
              <a:rPr lang="en-US"/>
              <a:t>Developed by Nidhi Ristogi at RIT</a:t>
            </a:r>
          </a:p>
          <a:p>
            <a:endParaRPr lang="en-US"/>
          </a:p>
          <a:p>
            <a:r>
              <a:rPr lang="en-US"/>
              <a:t>Designed to provide design patterns for </a:t>
            </a:r>
            <a:br>
              <a:rPr lang="en-US"/>
            </a:br>
            <a:r>
              <a:rPr lang="en-US"/>
              <a:t>common malware attacks and defense postures...</a:t>
            </a:r>
          </a:p>
          <a:p>
            <a:endParaRPr lang="en-US"/>
          </a:p>
          <a:p>
            <a:r>
              <a:rPr lang="en-US"/>
              <a:t>I guess...it’s hard to say </a:t>
            </a:r>
            <a:br>
              <a:rPr lang="en-US"/>
            </a:br>
            <a:r>
              <a:rPr lang="en-US"/>
              <a:t>since there’s no </a:t>
            </a:r>
            <a:br>
              <a:rPr lang="en-US"/>
            </a:br>
            <a:r>
              <a:rPr lang="en-US"/>
              <a:t>description of the </a:t>
            </a:r>
            <a:br>
              <a:rPr lang="en-US"/>
            </a:br>
            <a:r>
              <a:rPr lang="en-US"/>
              <a:t>scope in the ontology</a:t>
            </a:r>
          </a:p>
        </p:txBody>
      </p:sp>
      <p:pic>
        <p:nvPicPr>
          <p:cNvPr id="4" name="Picture 3" descr="A diagram of a computer program&#10;&#10;Description automatically generated with medium confidence">
            <a:extLst>
              <a:ext uri="{FF2B5EF4-FFF2-40B4-BE49-F238E27FC236}">
                <a16:creationId xmlns:a16="http://schemas.microsoft.com/office/drawing/2014/main" id="{5A5CDAF4-51EC-A8C5-4DD0-0F9C6830C021}"/>
              </a:ext>
            </a:extLst>
          </p:cNvPr>
          <p:cNvPicPr>
            <a:picLocks noChangeAspect="1"/>
          </p:cNvPicPr>
          <p:nvPr/>
        </p:nvPicPr>
        <p:blipFill>
          <a:blip r:embed="rId2"/>
          <a:stretch>
            <a:fillRect/>
          </a:stretch>
        </p:blipFill>
        <p:spPr>
          <a:xfrm>
            <a:off x="8324603" y="1387893"/>
            <a:ext cx="3573228" cy="5249082"/>
          </a:xfrm>
          <a:prstGeom prst="rect">
            <a:avLst/>
          </a:prstGeom>
          <a:ln>
            <a:solidFill>
              <a:schemeClr val="tx1"/>
            </a:solidFill>
          </a:ln>
        </p:spPr>
      </p:pic>
      <p:pic>
        <p:nvPicPr>
          <p:cNvPr id="5" name="Picture 4" descr="A white background with black lines&#10;&#10;Description automatically generated">
            <a:extLst>
              <a:ext uri="{FF2B5EF4-FFF2-40B4-BE49-F238E27FC236}">
                <a16:creationId xmlns:a16="http://schemas.microsoft.com/office/drawing/2014/main" id="{141E02BA-9F7C-9A9F-0464-97C7097AAA36}"/>
              </a:ext>
            </a:extLst>
          </p:cNvPr>
          <p:cNvPicPr>
            <a:picLocks noChangeAspect="1"/>
          </p:cNvPicPr>
          <p:nvPr/>
        </p:nvPicPr>
        <p:blipFill rotWithShape="1">
          <a:blip r:embed="rId3"/>
          <a:srcRect t="11760" r="73954" b="6508"/>
          <a:stretch/>
        </p:blipFill>
        <p:spPr>
          <a:xfrm>
            <a:off x="5594429" y="4012434"/>
            <a:ext cx="2024420" cy="2576945"/>
          </a:xfrm>
          <a:prstGeom prst="rect">
            <a:avLst/>
          </a:prstGeom>
          <a:ln>
            <a:solidFill>
              <a:schemeClr val="tx1"/>
            </a:solidFill>
          </a:ln>
        </p:spPr>
      </p:pic>
    </p:spTree>
    <p:extLst>
      <p:ext uri="{BB962C8B-B14F-4D97-AF65-F5344CB8AC3E}">
        <p14:creationId xmlns:p14="http://schemas.microsoft.com/office/powerpoint/2010/main" val="1735476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D1E8-285C-B42D-CEDB-FB9F313633E2}"/>
              </a:ext>
            </a:extLst>
          </p:cNvPr>
          <p:cNvSpPr>
            <a:spLocks noGrp="1"/>
          </p:cNvSpPr>
          <p:nvPr>
            <p:ph type="title"/>
          </p:nvPr>
        </p:nvSpPr>
        <p:spPr/>
        <p:txBody>
          <a:bodyPr/>
          <a:lstStyle/>
          <a:p>
            <a:r>
              <a:rPr lang="en-US"/>
              <a:t>The Malware Ontology (MalOnt)</a:t>
            </a:r>
          </a:p>
        </p:txBody>
      </p:sp>
      <p:sp>
        <p:nvSpPr>
          <p:cNvPr id="3" name="Content Placeholder 2">
            <a:extLst>
              <a:ext uri="{FF2B5EF4-FFF2-40B4-BE49-F238E27FC236}">
                <a16:creationId xmlns:a16="http://schemas.microsoft.com/office/drawing/2014/main" id="{98F851DE-D647-C75D-3374-0192730DCA4C}"/>
              </a:ext>
            </a:extLst>
          </p:cNvPr>
          <p:cNvSpPr>
            <a:spLocks noGrp="1"/>
          </p:cNvSpPr>
          <p:nvPr>
            <p:ph idx="1"/>
          </p:nvPr>
        </p:nvSpPr>
        <p:spPr/>
        <p:txBody>
          <a:bodyPr/>
          <a:lstStyle/>
          <a:p>
            <a:r>
              <a:rPr lang="en-US"/>
              <a:t>Developed by Nidhi Ristogi at RIT</a:t>
            </a:r>
          </a:p>
          <a:p>
            <a:endParaRPr lang="en-US"/>
          </a:p>
          <a:p>
            <a:r>
              <a:rPr lang="en-US"/>
              <a:t>Designed to provide design patterns for </a:t>
            </a:r>
            <a:br>
              <a:rPr lang="en-US"/>
            </a:br>
            <a:r>
              <a:rPr lang="en-US"/>
              <a:t>common malware attacks and defense postures...</a:t>
            </a:r>
          </a:p>
          <a:p>
            <a:endParaRPr lang="en-US"/>
          </a:p>
          <a:p>
            <a:r>
              <a:rPr lang="en-US"/>
              <a:t>I guess...it’s hard to say </a:t>
            </a:r>
            <a:br>
              <a:rPr lang="en-US"/>
            </a:br>
            <a:r>
              <a:rPr lang="en-US"/>
              <a:t>since there’s no </a:t>
            </a:r>
            <a:br>
              <a:rPr lang="en-US"/>
            </a:br>
            <a:r>
              <a:rPr lang="en-US"/>
              <a:t>description of the </a:t>
            </a:r>
            <a:br>
              <a:rPr lang="en-US"/>
            </a:br>
            <a:r>
              <a:rPr lang="en-US"/>
              <a:t>scope in the ontology</a:t>
            </a:r>
          </a:p>
        </p:txBody>
      </p:sp>
      <p:pic>
        <p:nvPicPr>
          <p:cNvPr id="4" name="Picture 3" descr="A diagram of a computer program&#10;&#10;Description automatically generated with medium confidence">
            <a:extLst>
              <a:ext uri="{FF2B5EF4-FFF2-40B4-BE49-F238E27FC236}">
                <a16:creationId xmlns:a16="http://schemas.microsoft.com/office/drawing/2014/main" id="{5A5CDAF4-51EC-A8C5-4DD0-0F9C6830C021}"/>
              </a:ext>
            </a:extLst>
          </p:cNvPr>
          <p:cNvPicPr>
            <a:picLocks noChangeAspect="1"/>
          </p:cNvPicPr>
          <p:nvPr/>
        </p:nvPicPr>
        <p:blipFill>
          <a:blip r:embed="rId2"/>
          <a:stretch>
            <a:fillRect/>
          </a:stretch>
        </p:blipFill>
        <p:spPr>
          <a:xfrm>
            <a:off x="8324603" y="1387893"/>
            <a:ext cx="3573228" cy="5249082"/>
          </a:xfrm>
          <a:prstGeom prst="rect">
            <a:avLst/>
          </a:prstGeom>
          <a:ln>
            <a:solidFill>
              <a:schemeClr val="tx1"/>
            </a:solidFill>
          </a:ln>
        </p:spPr>
      </p:pic>
      <p:pic>
        <p:nvPicPr>
          <p:cNvPr id="5" name="Picture 4" descr="A white background with black lines&#10;&#10;Description automatically generated">
            <a:extLst>
              <a:ext uri="{FF2B5EF4-FFF2-40B4-BE49-F238E27FC236}">
                <a16:creationId xmlns:a16="http://schemas.microsoft.com/office/drawing/2014/main" id="{141E02BA-9F7C-9A9F-0464-97C7097AAA36}"/>
              </a:ext>
            </a:extLst>
          </p:cNvPr>
          <p:cNvPicPr>
            <a:picLocks noChangeAspect="1"/>
          </p:cNvPicPr>
          <p:nvPr/>
        </p:nvPicPr>
        <p:blipFill rotWithShape="1">
          <a:blip r:embed="rId3"/>
          <a:srcRect t="11760" r="73954" b="6508"/>
          <a:stretch/>
        </p:blipFill>
        <p:spPr>
          <a:xfrm>
            <a:off x="5594429" y="4012434"/>
            <a:ext cx="2024420" cy="2576945"/>
          </a:xfrm>
          <a:prstGeom prst="rect">
            <a:avLst/>
          </a:prstGeom>
          <a:ln>
            <a:solidFill>
              <a:schemeClr val="tx1"/>
            </a:solidFill>
          </a:ln>
        </p:spPr>
      </p:pic>
      <p:sp>
        <p:nvSpPr>
          <p:cNvPr id="6" name="Oval 5">
            <a:extLst>
              <a:ext uri="{FF2B5EF4-FFF2-40B4-BE49-F238E27FC236}">
                <a16:creationId xmlns:a16="http://schemas.microsoft.com/office/drawing/2014/main" id="{ABAA6398-3E9D-7AE9-63DF-D78DCD79C1E6}"/>
              </a:ext>
            </a:extLst>
          </p:cNvPr>
          <p:cNvSpPr/>
          <p:nvPr/>
        </p:nvSpPr>
        <p:spPr>
          <a:xfrm flipH="1">
            <a:off x="8617549" y="5042648"/>
            <a:ext cx="2422483" cy="1134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257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D1E8-285C-B42D-CEDB-FB9F313633E2}"/>
              </a:ext>
            </a:extLst>
          </p:cNvPr>
          <p:cNvSpPr>
            <a:spLocks noGrp="1"/>
          </p:cNvSpPr>
          <p:nvPr>
            <p:ph type="title"/>
          </p:nvPr>
        </p:nvSpPr>
        <p:spPr/>
        <p:txBody>
          <a:bodyPr/>
          <a:lstStyle/>
          <a:p>
            <a:r>
              <a:rPr lang="en-US"/>
              <a:t>The Malware Ontology (MalOnt)</a:t>
            </a:r>
          </a:p>
        </p:txBody>
      </p:sp>
      <p:sp>
        <p:nvSpPr>
          <p:cNvPr id="3" name="Content Placeholder 2">
            <a:extLst>
              <a:ext uri="{FF2B5EF4-FFF2-40B4-BE49-F238E27FC236}">
                <a16:creationId xmlns:a16="http://schemas.microsoft.com/office/drawing/2014/main" id="{98F851DE-D647-C75D-3374-0192730DCA4C}"/>
              </a:ext>
            </a:extLst>
          </p:cNvPr>
          <p:cNvSpPr>
            <a:spLocks noGrp="1"/>
          </p:cNvSpPr>
          <p:nvPr>
            <p:ph idx="1"/>
          </p:nvPr>
        </p:nvSpPr>
        <p:spPr/>
        <p:txBody>
          <a:bodyPr/>
          <a:lstStyle/>
          <a:p>
            <a:r>
              <a:rPr lang="en-US"/>
              <a:t>Developed by Nidhi Ristogi at RIT</a:t>
            </a:r>
          </a:p>
          <a:p>
            <a:endParaRPr lang="en-US"/>
          </a:p>
          <a:p>
            <a:r>
              <a:rPr lang="en-US"/>
              <a:t>Designed to provide design patterns for </a:t>
            </a:r>
            <a:br>
              <a:rPr lang="en-US"/>
            </a:br>
            <a:r>
              <a:rPr lang="en-US"/>
              <a:t>common malware attacks and defense postures...</a:t>
            </a:r>
          </a:p>
          <a:p>
            <a:endParaRPr lang="en-US"/>
          </a:p>
          <a:p>
            <a:r>
              <a:rPr lang="en-US"/>
              <a:t>I guess...it’s hard to say </a:t>
            </a:r>
            <a:br>
              <a:rPr lang="en-US"/>
            </a:br>
            <a:r>
              <a:rPr lang="en-US"/>
              <a:t>since there’s no </a:t>
            </a:r>
            <a:br>
              <a:rPr lang="en-US"/>
            </a:br>
            <a:r>
              <a:rPr lang="en-US"/>
              <a:t>description of the </a:t>
            </a:r>
            <a:br>
              <a:rPr lang="en-US"/>
            </a:br>
            <a:r>
              <a:rPr lang="en-US"/>
              <a:t>scope in the ontology</a:t>
            </a:r>
          </a:p>
        </p:txBody>
      </p:sp>
      <p:pic>
        <p:nvPicPr>
          <p:cNvPr id="4" name="Picture 3" descr="A diagram of a computer program&#10;&#10;Description automatically generated with medium confidence">
            <a:extLst>
              <a:ext uri="{FF2B5EF4-FFF2-40B4-BE49-F238E27FC236}">
                <a16:creationId xmlns:a16="http://schemas.microsoft.com/office/drawing/2014/main" id="{5A5CDAF4-51EC-A8C5-4DD0-0F9C6830C021}"/>
              </a:ext>
            </a:extLst>
          </p:cNvPr>
          <p:cNvPicPr>
            <a:picLocks noChangeAspect="1"/>
          </p:cNvPicPr>
          <p:nvPr/>
        </p:nvPicPr>
        <p:blipFill>
          <a:blip r:embed="rId2"/>
          <a:stretch>
            <a:fillRect/>
          </a:stretch>
        </p:blipFill>
        <p:spPr>
          <a:xfrm>
            <a:off x="8324603" y="1387893"/>
            <a:ext cx="3573228" cy="5249082"/>
          </a:xfrm>
          <a:prstGeom prst="rect">
            <a:avLst/>
          </a:prstGeom>
          <a:ln>
            <a:solidFill>
              <a:schemeClr val="tx1"/>
            </a:solidFill>
          </a:ln>
        </p:spPr>
      </p:pic>
      <p:pic>
        <p:nvPicPr>
          <p:cNvPr id="5" name="Picture 4" descr="A white background with black lines&#10;&#10;Description automatically generated">
            <a:extLst>
              <a:ext uri="{FF2B5EF4-FFF2-40B4-BE49-F238E27FC236}">
                <a16:creationId xmlns:a16="http://schemas.microsoft.com/office/drawing/2014/main" id="{141E02BA-9F7C-9A9F-0464-97C7097AAA36}"/>
              </a:ext>
            </a:extLst>
          </p:cNvPr>
          <p:cNvPicPr>
            <a:picLocks noChangeAspect="1"/>
          </p:cNvPicPr>
          <p:nvPr/>
        </p:nvPicPr>
        <p:blipFill rotWithShape="1">
          <a:blip r:embed="rId3"/>
          <a:srcRect t="11760" r="73954" b="6508"/>
          <a:stretch/>
        </p:blipFill>
        <p:spPr>
          <a:xfrm>
            <a:off x="5594429" y="4012434"/>
            <a:ext cx="2024420" cy="2576945"/>
          </a:xfrm>
          <a:prstGeom prst="rect">
            <a:avLst/>
          </a:prstGeom>
          <a:ln>
            <a:solidFill>
              <a:schemeClr val="tx1"/>
            </a:solidFill>
          </a:ln>
        </p:spPr>
      </p:pic>
      <p:sp>
        <p:nvSpPr>
          <p:cNvPr id="6" name="Oval 5">
            <a:extLst>
              <a:ext uri="{FF2B5EF4-FFF2-40B4-BE49-F238E27FC236}">
                <a16:creationId xmlns:a16="http://schemas.microsoft.com/office/drawing/2014/main" id="{ABAA6398-3E9D-7AE9-63DF-D78DCD79C1E6}"/>
              </a:ext>
            </a:extLst>
          </p:cNvPr>
          <p:cNvSpPr/>
          <p:nvPr/>
        </p:nvSpPr>
        <p:spPr>
          <a:xfrm flipH="1">
            <a:off x="8617549" y="5042648"/>
            <a:ext cx="2422483" cy="1134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ainting of a tower of babel&#10;&#10;Description automatically generated">
            <a:extLst>
              <a:ext uri="{FF2B5EF4-FFF2-40B4-BE49-F238E27FC236}">
                <a16:creationId xmlns:a16="http://schemas.microsoft.com/office/drawing/2014/main" id="{3BE50893-4E4A-D788-F2C7-793A0A028053}"/>
              </a:ext>
            </a:extLst>
          </p:cNvPr>
          <p:cNvPicPr>
            <a:picLocks noChangeAspect="1"/>
          </p:cNvPicPr>
          <p:nvPr/>
        </p:nvPicPr>
        <p:blipFill>
          <a:blip r:embed="rId4">
            <a:alphaModFix amt="20000"/>
          </a:blip>
          <a:stretch>
            <a:fillRect/>
          </a:stretch>
        </p:blipFill>
        <p:spPr>
          <a:xfrm>
            <a:off x="1" y="-12565"/>
            <a:ext cx="12192000" cy="6898104"/>
          </a:xfrm>
          <a:prstGeom prst="rect">
            <a:avLst/>
          </a:prstGeom>
        </p:spPr>
      </p:pic>
    </p:spTree>
    <p:extLst>
      <p:ext uri="{BB962C8B-B14F-4D97-AF65-F5344CB8AC3E}">
        <p14:creationId xmlns:p14="http://schemas.microsoft.com/office/powerpoint/2010/main" val="2365571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08E6145-CEF5-80AA-DFB4-F6ED38F37E21}"/>
              </a:ext>
            </a:extLst>
          </p:cNvPr>
          <p:cNvPicPr>
            <a:picLocks noChangeAspect="1"/>
          </p:cNvPicPr>
          <p:nvPr/>
        </p:nvPicPr>
        <p:blipFill>
          <a:blip r:embed="rId2"/>
          <a:stretch>
            <a:fillRect/>
          </a:stretch>
        </p:blipFill>
        <p:spPr>
          <a:xfrm>
            <a:off x="5450775" y="243203"/>
            <a:ext cx="6524178" cy="4690436"/>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0995702-8502-FABB-3A4D-B10EFC1155C6}"/>
              </a:ext>
            </a:extLst>
          </p:cNvPr>
          <p:cNvPicPr>
            <a:picLocks noChangeAspect="1"/>
          </p:cNvPicPr>
          <p:nvPr/>
        </p:nvPicPr>
        <p:blipFill rotWithShape="1">
          <a:blip r:embed="rId3"/>
          <a:srcRect l="2102" r="29204"/>
          <a:stretch/>
        </p:blipFill>
        <p:spPr>
          <a:xfrm>
            <a:off x="356260" y="720601"/>
            <a:ext cx="4797631" cy="3735640"/>
          </a:xfrm>
          <a:prstGeom prst="rect">
            <a:avLst/>
          </a:prstGeom>
          <a:ln>
            <a:solidFill>
              <a:schemeClr val="tx1"/>
            </a:solidFill>
          </a:ln>
        </p:spPr>
      </p:pic>
      <p:sp>
        <p:nvSpPr>
          <p:cNvPr id="20" name="TextBox 19">
            <a:extLst>
              <a:ext uri="{FF2B5EF4-FFF2-40B4-BE49-F238E27FC236}">
                <a16:creationId xmlns:a16="http://schemas.microsoft.com/office/drawing/2014/main" id="{449ECFAD-3643-835A-E9CA-B12A6E37E36F}"/>
              </a:ext>
            </a:extLst>
          </p:cNvPr>
          <p:cNvSpPr txBox="1"/>
          <p:nvPr/>
        </p:nvSpPr>
        <p:spPr>
          <a:xfrm>
            <a:off x="1140030" y="5492133"/>
            <a:ext cx="38238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 Formal Properties</a:t>
            </a:r>
          </a:p>
        </p:txBody>
      </p:sp>
      <p:sp>
        <p:nvSpPr>
          <p:cNvPr id="21" name="TextBox 20">
            <a:extLst>
              <a:ext uri="{FF2B5EF4-FFF2-40B4-BE49-F238E27FC236}">
                <a16:creationId xmlns:a16="http://schemas.microsoft.com/office/drawing/2014/main" id="{53D0C71C-24B8-4E91-ED25-AD6A91B40B8E}"/>
              </a:ext>
            </a:extLst>
          </p:cNvPr>
          <p:cNvSpPr txBox="1"/>
          <p:nvPr/>
        </p:nvSpPr>
        <p:spPr>
          <a:xfrm>
            <a:off x="6115795" y="5492133"/>
            <a:ext cx="55180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 Justification or Descriptions</a:t>
            </a:r>
          </a:p>
        </p:txBody>
      </p:sp>
    </p:spTree>
    <p:extLst>
      <p:ext uri="{BB962C8B-B14F-4D97-AF65-F5344CB8AC3E}">
        <p14:creationId xmlns:p14="http://schemas.microsoft.com/office/powerpoint/2010/main" val="354652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1D60642A-82B7-3D20-A2B8-ED9A8934FB67}"/>
              </a:ext>
            </a:extLst>
          </p:cNvPr>
          <p:cNvSpPr/>
          <p:nvPr/>
        </p:nvSpPr>
        <p:spPr>
          <a:xfrm>
            <a:off x="7054672" y="2765931"/>
            <a:ext cx="1196353" cy="1010666"/>
          </a:xfrm>
          <a:prstGeom prst="roundRect">
            <a:avLst/>
          </a:prstGeom>
          <a:solidFill>
            <a:schemeClr val="tx2">
              <a:lumMod val="10000"/>
              <a:lumOff val="9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F231450D-D50A-F36E-8B0B-CDA112A00F19}"/>
              </a:ext>
            </a:extLst>
          </p:cNvPr>
          <p:cNvSpPr txBox="1"/>
          <p:nvPr/>
        </p:nvSpPr>
        <p:spPr>
          <a:xfrm>
            <a:off x="7024140" y="2798840"/>
            <a:ext cx="12060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On: 1-2-20</a:t>
            </a:r>
          </a:p>
        </p:txBody>
      </p:sp>
      <p:sp>
        <p:nvSpPr>
          <p:cNvPr id="11" name="Rounded Rectangle 10">
            <a:extLst>
              <a:ext uri="{FF2B5EF4-FFF2-40B4-BE49-F238E27FC236}">
                <a16:creationId xmlns:a16="http://schemas.microsoft.com/office/drawing/2014/main" id="{1B48EBFD-F5F2-91C2-411B-914BBD543041}"/>
              </a:ext>
            </a:extLst>
          </p:cNvPr>
          <p:cNvSpPr/>
          <p:nvPr/>
        </p:nvSpPr>
        <p:spPr>
          <a:xfrm>
            <a:off x="4130906" y="2765931"/>
            <a:ext cx="1196353" cy="1010666"/>
          </a:xfrm>
          <a:prstGeom prst="roundRect">
            <a:avLst/>
          </a:prstGeom>
          <a:solidFill>
            <a:schemeClr val="tx2">
              <a:lumMod val="10000"/>
              <a:lumOff val="9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Labeled</a:t>
            </a:r>
            <a:r>
              <a:rPr lang="en-US"/>
              <a:t> </a:t>
            </a:r>
            <a:r>
              <a:rPr lang="en-US">
                <a:solidFill>
                  <a:srgbClr val="FF0000"/>
                </a:solidFill>
              </a:rPr>
              <a:t>Property</a:t>
            </a:r>
            <a:r>
              <a:rPr lang="en-US"/>
              <a:t>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has part</a:t>
            </a:r>
          </a:p>
        </p:txBody>
      </p:sp>
      <p:sp>
        <p:nvSpPr>
          <p:cNvPr id="3" name="TextBox 2">
            <a:extLst>
              <a:ext uri="{FF2B5EF4-FFF2-40B4-BE49-F238E27FC236}">
                <a16:creationId xmlns:a16="http://schemas.microsoft.com/office/drawing/2014/main" id="{AE01D42A-B0C2-F055-7165-493EC99D933B}"/>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part of</a:t>
            </a:r>
          </a:p>
        </p:txBody>
      </p:sp>
      <p:sp>
        <p:nvSpPr>
          <p:cNvPr id="18" name="TextBox 17">
            <a:extLst>
              <a:ext uri="{FF2B5EF4-FFF2-40B4-BE49-F238E27FC236}">
                <a16:creationId xmlns:a16="http://schemas.microsoft.com/office/drawing/2014/main" id="{6673B967-2562-90C7-00F1-D01518537F74}"/>
              </a:ext>
            </a:extLst>
          </p:cNvPr>
          <p:cNvSpPr txBox="1"/>
          <p:nvPr/>
        </p:nvSpPr>
        <p:spPr>
          <a:xfrm>
            <a:off x="4110102" y="2798840"/>
            <a:ext cx="11963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On: 1-5-24</a:t>
            </a:r>
          </a:p>
        </p:txBody>
      </p:sp>
    </p:spTree>
    <p:extLst>
      <p:ext uri="{BB962C8B-B14F-4D97-AF65-F5344CB8AC3E}">
        <p14:creationId xmlns:p14="http://schemas.microsoft.com/office/powerpoint/2010/main" val="1729883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08E6145-CEF5-80AA-DFB4-F6ED38F37E21}"/>
              </a:ext>
            </a:extLst>
          </p:cNvPr>
          <p:cNvPicPr>
            <a:picLocks noChangeAspect="1"/>
          </p:cNvPicPr>
          <p:nvPr/>
        </p:nvPicPr>
        <p:blipFill>
          <a:blip r:embed="rId2"/>
          <a:stretch>
            <a:fillRect/>
          </a:stretch>
        </p:blipFill>
        <p:spPr>
          <a:xfrm>
            <a:off x="5450775" y="243203"/>
            <a:ext cx="6524178" cy="4690436"/>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D0995702-8502-FABB-3A4D-B10EFC1155C6}"/>
              </a:ext>
            </a:extLst>
          </p:cNvPr>
          <p:cNvPicPr>
            <a:picLocks noChangeAspect="1"/>
          </p:cNvPicPr>
          <p:nvPr/>
        </p:nvPicPr>
        <p:blipFill rotWithShape="1">
          <a:blip r:embed="rId3"/>
          <a:srcRect l="2102" r="29204"/>
          <a:stretch/>
        </p:blipFill>
        <p:spPr>
          <a:xfrm>
            <a:off x="356260" y="720601"/>
            <a:ext cx="4797631" cy="3735640"/>
          </a:xfrm>
          <a:prstGeom prst="rect">
            <a:avLst/>
          </a:prstGeom>
          <a:ln>
            <a:solidFill>
              <a:schemeClr val="tx1"/>
            </a:solidFill>
          </a:ln>
        </p:spPr>
      </p:pic>
      <p:sp>
        <p:nvSpPr>
          <p:cNvPr id="20" name="TextBox 19">
            <a:extLst>
              <a:ext uri="{FF2B5EF4-FFF2-40B4-BE49-F238E27FC236}">
                <a16:creationId xmlns:a16="http://schemas.microsoft.com/office/drawing/2014/main" id="{449ECFAD-3643-835A-E9CA-B12A6E37E36F}"/>
              </a:ext>
            </a:extLst>
          </p:cNvPr>
          <p:cNvSpPr txBox="1"/>
          <p:nvPr/>
        </p:nvSpPr>
        <p:spPr>
          <a:xfrm>
            <a:off x="1140030" y="5492133"/>
            <a:ext cx="38238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 Formal Properties</a:t>
            </a:r>
          </a:p>
        </p:txBody>
      </p:sp>
      <p:sp>
        <p:nvSpPr>
          <p:cNvPr id="21" name="TextBox 20">
            <a:extLst>
              <a:ext uri="{FF2B5EF4-FFF2-40B4-BE49-F238E27FC236}">
                <a16:creationId xmlns:a16="http://schemas.microsoft.com/office/drawing/2014/main" id="{53D0C71C-24B8-4E91-ED25-AD6A91B40B8E}"/>
              </a:ext>
            </a:extLst>
          </p:cNvPr>
          <p:cNvSpPr txBox="1"/>
          <p:nvPr/>
        </p:nvSpPr>
        <p:spPr>
          <a:xfrm>
            <a:off x="6115795" y="5492133"/>
            <a:ext cx="55180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 Justification or Descriptions</a:t>
            </a:r>
          </a:p>
        </p:txBody>
      </p:sp>
      <p:pic>
        <p:nvPicPr>
          <p:cNvPr id="22" name="Picture 21" descr="A painting of a tower of babel&#10;&#10;Description automatically generated">
            <a:extLst>
              <a:ext uri="{FF2B5EF4-FFF2-40B4-BE49-F238E27FC236}">
                <a16:creationId xmlns:a16="http://schemas.microsoft.com/office/drawing/2014/main" id="{CC2BDACF-A977-80E7-CEE2-9F9BF3B7181C}"/>
              </a:ext>
            </a:extLst>
          </p:cNvPr>
          <p:cNvPicPr>
            <a:picLocks noChangeAspect="1"/>
          </p:cNvPicPr>
          <p:nvPr/>
        </p:nvPicPr>
        <p:blipFill>
          <a:blip r:embed="rId4">
            <a:alphaModFix amt="20000"/>
          </a:blip>
          <a:stretch>
            <a:fillRect/>
          </a:stretch>
        </p:blipFill>
        <p:spPr>
          <a:xfrm>
            <a:off x="1" y="-12565"/>
            <a:ext cx="12192000" cy="6898104"/>
          </a:xfrm>
          <a:prstGeom prst="rect">
            <a:avLst/>
          </a:prstGeom>
        </p:spPr>
      </p:pic>
    </p:spTree>
    <p:extLst>
      <p:ext uri="{BB962C8B-B14F-4D97-AF65-F5344CB8AC3E}">
        <p14:creationId xmlns:p14="http://schemas.microsoft.com/office/powerpoint/2010/main" val="227532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49D0-C93F-0A1C-2E5E-FE41A5357DB9}"/>
              </a:ext>
            </a:extLst>
          </p:cNvPr>
          <p:cNvSpPr>
            <a:spLocks noGrp="1"/>
          </p:cNvSpPr>
          <p:nvPr>
            <p:ph type="title"/>
          </p:nvPr>
        </p:nvSpPr>
        <p:spPr/>
        <p:txBody>
          <a:bodyPr/>
          <a:lstStyle/>
          <a:p>
            <a:r>
              <a:rPr lang="en-US"/>
              <a:t>Unified Cyber Ontology (UCO)</a:t>
            </a:r>
          </a:p>
        </p:txBody>
      </p:sp>
      <p:sp>
        <p:nvSpPr>
          <p:cNvPr id="3" name="Content Placeholder 2">
            <a:extLst>
              <a:ext uri="{FF2B5EF4-FFF2-40B4-BE49-F238E27FC236}">
                <a16:creationId xmlns:a16="http://schemas.microsoft.com/office/drawing/2014/main" id="{1A8A87C2-FFA7-492E-B31F-C99B4FFB52B6}"/>
              </a:ext>
            </a:extLst>
          </p:cNvPr>
          <p:cNvSpPr>
            <a:spLocks noGrp="1"/>
          </p:cNvSpPr>
          <p:nvPr>
            <p:ph idx="1"/>
          </p:nvPr>
        </p:nvSpPr>
        <p:spPr>
          <a:xfrm>
            <a:off x="838200" y="1825624"/>
            <a:ext cx="10515600" cy="4913105"/>
          </a:xfrm>
        </p:spPr>
        <p:txBody>
          <a:bodyPr>
            <a:normAutofit/>
          </a:bodyPr>
          <a:lstStyle/>
          <a:p>
            <a:r>
              <a:rPr lang="en-US"/>
              <a:t>Designed to integrate heterogeneous cyber datasets and provide a foundation for mapping cyber data to Semantic Web resources, e.g. Linked Open Data, DBPedia, Yago Knowledge Base</a:t>
            </a:r>
          </a:p>
          <a:p>
            <a:endParaRPr lang="en-US"/>
          </a:p>
          <a:p>
            <a:r>
              <a:rPr lang="en-US" b="1">
                <a:solidFill>
                  <a:schemeClr val="accent6"/>
                </a:solidFill>
              </a:rPr>
              <a:t>Also mapping to top-level </a:t>
            </a:r>
            <a:br>
              <a:rPr lang="en-US" b="1">
                <a:solidFill>
                  <a:schemeClr val="accent6"/>
                </a:solidFill>
              </a:rPr>
            </a:br>
            <a:r>
              <a:rPr lang="en-US" b="1">
                <a:solidFill>
                  <a:schemeClr val="accent6"/>
                </a:solidFill>
              </a:rPr>
              <a:t>ontologies</a:t>
            </a:r>
          </a:p>
        </p:txBody>
      </p:sp>
      <p:pic>
        <p:nvPicPr>
          <p:cNvPr id="5" name="Picture 4" descr="A screenshot of a computer&#10;&#10;Description automatically generated">
            <a:extLst>
              <a:ext uri="{FF2B5EF4-FFF2-40B4-BE49-F238E27FC236}">
                <a16:creationId xmlns:a16="http://schemas.microsoft.com/office/drawing/2014/main" id="{09EE9FCE-044A-2B25-A7E6-249EC2AD3528}"/>
              </a:ext>
            </a:extLst>
          </p:cNvPr>
          <p:cNvPicPr>
            <a:picLocks noChangeAspect="1"/>
          </p:cNvPicPr>
          <p:nvPr/>
        </p:nvPicPr>
        <p:blipFill rotWithShape="1">
          <a:blip r:embed="rId2"/>
          <a:srcRect r="52249"/>
          <a:stretch/>
        </p:blipFill>
        <p:spPr>
          <a:xfrm>
            <a:off x="1621025" y="4772374"/>
            <a:ext cx="3711388" cy="14034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F1F21C-2B0B-20C5-7DCA-0B345DBA7400}"/>
              </a:ext>
            </a:extLst>
          </p:cNvPr>
          <p:cNvPicPr>
            <a:picLocks noChangeAspect="1"/>
          </p:cNvPicPr>
          <p:nvPr/>
        </p:nvPicPr>
        <p:blipFill rotWithShape="1">
          <a:blip r:embed="rId3"/>
          <a:srcRect r="36220"/>
          <a:stretch/>
        </p:blipFill>
        <p:spPr>
          <a:xfrm>
            <a:off x="6115237" y="3250017"/>
            <a:ext cx="5238563" cy="3372399"/>
          </a:xfrm>
          <a:prstGeom prst="rect">
            <a:avLst/>
          </a:prstGeom>
        </p:spPr>
      </p:pic>
    </p:spTree>
    <p:extLst>
      <p:ext uri="{BB962C8B-B14F-4D97-AF65-F5344CB8AC3E}">
        <p14:creationId xmlns:p14="http://schemas.microsoft.com/office/powerpoint/2010/main" val="3268873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49D0-C93F-0A1C-2E5E-FE41A5357DB9}"/>
              </a:ext>
            </a:extLst>
          </p:cNvPr>
          <p:cNvSpPr>
            <a:spLocks noGrp="1"/>
          </p:cNvSpPr>
          <p:nvPr>
            <p:ph type="title"/>
          </p:nvPr>
        </p:nvSpPr>
        <p:spPr/>
        <p:txBody>
          <a:bodyPr/>
          <a:lstStyle/>
          <a:p>
            <a:r>
              <a:rPr lang="en-US"/>
              <a:t>Unified Cyber Ontology (UCO)</a:t>
            </a:r>
          </a:p>
        </p:txBody>
      </p:sp>
      <p:sp>
        <p:nvSpPr>
          <p:cNvPr id="3" name="Content Placeholder 2">
            <a:extLst>
              <a:ext uri="{FF2B5EF4-FFF2-40B4-BE49-F238E27FC236}">
                <a16:creationId xmlns:a16="http://schemas.microsoft.com/office/drawing/2014/main" id="{1A8A87C2-FFA7-492E-B31F-C99B4FFB52B6}"/>
              </a:ext>
            </a:extLst>
          </p:cNvPr>
          <p:cNvSpPr>
            <a:spLocks noGrp="1"/>
          </p:cNvSpPr>
          <p:nvPr>
            <p:ph idx="1"/>
          </p:nvPr>
        </p:nvSpPr>
        <p:spPr>
          <a:xfrm>
            <a:off x="838200" y="1825624"/>
            <a:ext cx="10515600" cy="4913105"/>
          </a:xfrm>
        </p:spPr>
        <p:txBody>
          <a:bodyPr>
            <a:normAutofit/>
          </a:bodyPr>
          <a:lstStyle/>
          <a:p>
            <a:r>
              <a:rPr lang="en-US"/>
              <a:t>Designed to integrate heterogeneous cyber datasets and provide a foundation for mapping cyber data to Semantic Web resources, e.g. Linked Open Data, DBPedia, Yago Knowledge Base</a:t>
            </a:r>
          </a:p>
          <a:p>
            <a:endParaRPr lang="en-US"/>
          </a:p>
          <a:p>
            <a:r>
              <a:rPr lang="en-US"/>
              <a:t>However, </a:t>
            </a:r>
            <a:r>
              <a:rPr lang="en-US" b="1">
                <a:solidFill>
                  <a:srgbClr val="FF0000"/>
                </a:solidFill>
              </a:rPr>
              <a:t>semantic web </a:t>
            </a:r>
            <a:br>
              <a:rPr lang="en-US" b="1">
                <a:solidFill>
                  <a:srgbClr val="FF0000"/>
                </a:solidFill>
              </a:rPr>
            </a:br>
            <a:r>
              <a:rPr lang="en-US" b="1">
                <a:solidFill>
                  <a:srgbClr val="FF0000"/>
                </a:solidFill>
              </a:rPr>
              <a:t>resources vary widely in </a:t>
            </a:r>
            <a:br>
              <a:rPr lang="en-US" b="1">
                <a:solidFill>
                  <a:srgbClr val="FF0000"/>
                </a:solidFill>
              </a:rPr>
            </a:br>
            <a:r>
              <a:rPr lang="en-US" b="1">
                <a:solidFill>
                  <a:srgbClr val="FF0000"/>
                </a:solidFill>
              </a:rPr>
              <a:t>their coherence</a:t>
            </a:r>
            <a:r>
              <a:rPr lang="en-US"/>
              <a:t>. </a:t>
            </a:r>
          </a:p>
        </p:txBody>
      </p:sp>
      <p:pic>
        <p:nvPicPr>
          <p:cNvPr id="4" name="Picture 2" descr="http://offandonline.net/wp-content/uploads/2012/07/state_of_the_linked_open_data_lod_cloud_in_september_2011.jpg">
            <a:extLst>
              <a:ext uri="{FF2B5EF4-FFF2-40B4-BE49-F238E27FC236}">
                <a16:creationId xmlns:a16="http://schemas.microsoft.com/office/drawing/2014/main" id="{F038BC0B-C601-71AE-6349-6258665E0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353" y="3221719"/>
            <a:ext cx="5516374" cy="363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580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EE18-4E9D-18FE-3774-81DA22D6F35B}"/>
              </a:ext>
            </a:extLst>
          </p:cNvPr>
          <p:cNvSpPr>
            <a:spLocks noGrp="1"/>
          </p:cNvSpPr>
          <p:nvPr>
            <p:ph type="title"/>
          </p:nvPr>
        </p:nvSpPr>
        <p:spPr/>
        <p:txBody>
          <a:bodyPr/>
          <a:lstStyle/>
          <a:p>
            <a:r>
              <a:rPr lang="en-US"/>
              <a:t>Yago Knowledge Base</a:t>
            </a:r>
          </a:p>
        </p:txBody>
      </p:sp>
      <p:sp>
        <p:nvSpPr>
          <p:cNvPr id="3" name="Content Placeholder 2">
            <a:extLst>
              <a:ext uri="{FF2B5EF4-FFF2-40B4-BE49-F238E27FC236}">
                <a16:creationId xmlns:a16="http://schemas.microsoft.com/office/drawing/2014/main" id="{3CB9B706-6848-C32D-7A70-4BCE337A02E9}"/>
              </a:ext>
            </a:extLst>
          </p:cNvPr>
          <p:cNvSpPr>
            <a:spLocks noGrp="1"/>
          </p:cNvSpPr>
          <p:nvPr>
            <p:ph idx="1"/>
          </p:nvPr>
        </p:nvSpPr>
        <p:spPr>
          <a:xfrm>
            <a:off x="838200" y="1825624"/>
            <a:ext cx="10515600" cy="4962801"/>
          </a:xfrm>
        </p:spPr>
        <p:txBody>
          <a:bodyPr>
            <a:normAutofit/>
          </a:bodyPr>
          <a:lstStyle/>
          <a:p>
            <a:r>
              <a:rPr lang="en-US"/>
              <a:t>Yago extracts content from Wikipedia’s crowd sourced pages, which is then automatically annotated with ontology terms </a:t>
            </a:r>
          </a:p>
          <a:p>
            <a:endParaRPr lang="en-US"/>
          </a:p>
          <a:p>
            <a:r>
              <a:rPr lang="en-US"/>
              <a:t>Illustrative examples: </a:t>
            </a:r>
          </a:p>
          <a:p>
            <a:pPr lvl="1"/>
            <a:r>
              <a:rPr lang="en-US"/>
              <a:t>An elephants’ graveyard is a mammal</a:t>
            </a:r>
          </a:p>
          <a:p>
            <a:pPr lvl="1"/>
            <a:r>
              <a:rPr lang="en-US"/>
              <a:t>A Lockheed Martin A2100 is a person </a:t>
            </a:r>
          </a:p>
          <a:p>
            <a:pPr lvl="1"/>
            <a:r>
              <a:rPr lang="en-US"/>
              <a:t>The Berneuse Mountain is a cable car</a:t>
            </a:r>
          </a:p>
          <a:p>
            <a:endParaRPr lang="en-US"/>
          </a:p>
          <a:p>
            <a:r>
              <a:rPr lang="en-US"/>
              <a:t>UCO coordinates cyber data with data from other domains but the results cannot be trusted</a:t>
            </a:r>
          </a:p>
          <a:p>
            <a:endParaRPr lang="en-US"/>
          </a:p>
        </p:txBody>
      </p:sp>
    </p:spTree>
    <p:extLst>
      <p:ext uri="{BB962C8B-B14F-4D97-AF65-F5344CB8AC3E}">
        <p14:creationId xmlns:p14="http://schemas.microsoft.com/office/powerpoint/2010/main" val="128998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Cyber Ontology (C3O)</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a:xfrm>
            <a:off x="838200" y="1825624"/>
            <a:ext cx="10515600" cy="4839779"/>
          </a:xfrm>
        </p:spPr>
        <p:txBody>
          <a:bodyPr>
            <a:normAutofit/>
          </a:bodyPr>
          <a:lstStyle/>
          <a:p>
            <a:r>
              <a:rPr lang="en-US" dirty="0">
                <a:latin typeface="Garamond" panose="02020404030301010803" pitchFamily="18" charset="0"/>
                <a:cs typeface="Arial" pitchFamily="34" charset="0"/>
              </a:rPr>
              <a:t>Leveraged vetted, widely-used</a:t>
            </a:r>
            <a:br>
              <a:rPr lang="en-US" dirty="0">
                <a:latin typeface="Garamond" panose="02020404030301010803" pitchFamily="18" charset="0"/>
                <a:cs typeface="Arial" pitchFamily="34" charset="0"/>
              </a:rPr>
            </a:br>
            <a:r>
              <a:rPr lang="en-US" dirty="0">
                <a:latin typeface="Garamond" panose="02020404030301010803" pitchFamily="18" charset="0"/>
                <a:cs typeface="Arial" pitchFamily="34" charset="0"/>
              </a:rPr>
              <a:t>open-source standards</a:t>
            </a:r>
          </a:p>
          <a:p>
            <a:endParaRPr lang="en-US" sz="2800" dirty="0">
              <a:latin typeface="Garamond" panose="02020404030301010803" pitchFamily="18" charset="0"/>
              <a:cs typeface="Arial" pitchFamily="34" charset="0"/>
            </a:endParaRPr>
          </a:p>
          <a:p>
            <a:r>
              <a:rPr lang="en-US" sz="2800" dirty="0">
                <a:latin typeface="Garamond" panose="02020404030301010803" pitchFamily="18" charset="0"/>
                <a:cs typeface="Arial" pitchFamily="34" charset="0"/>
              </a:rPr>
              <a:t>Developed following </a:t>
            </a:r>
            <a:br>
              <a:rPr lang="en-US" sz="2800" dirty="0">
                <a:latin typeface="Garamond" panose="02020404030301010803" pitchFamily="18" charset="0"/>
                <a:cs typeface="Arial" pitchFamily="34" charset="0"/>
              </a:rPr>
            </a:br>
            <a:r>
              <a:rPr lang="en-US" sz="2800" dirty="0">
                <a:latin typeface="Garamond" panose="02020404030301010803" pitchFamily="18" charset="0"/>
                <a:cs typeface="Arial" pitchFamily="34" charset="0"/>
              </a:rPr>
              <a:t>”downward population”</a:t>
            </a:r>
            <a:br>
              <a:rPr lang="en-US" sz="2800" dirty="0">
                <a:latin typeface="Garamond" panose="02020404030301010803" pitchFamily="18" charset="0"/>
                <a:cs typeface="Arial" pitchFamily="34" charset="0"/>
              </a:rPr>
            </a:br>
            <a:r>
              <a:rPr lang="en-US" sz="2800" dirty="0">
                <a:latin typeface="Garamond" panose="02020404030301010803" pitchFamily="18" charset="0"/>
                <a:cs typeface="Arial" pitchFamily="34" charset="0"/>
              </a:rPr>
              <a:t>strategy starting with </a:t>
            </a:r>
            <a:br>
              <a:rPr lang="en-US" sz="2800" dirty="0">
                <a:latin typeface="Garamond" panose="02020404030301010803" pitchFamily="18" charset="0"/>
                <a:cs typeface="Arial" pitchFamily="34" charset="0"/>
              </a:rPr>
            </a:br>
            <a:r>
              <a:rPr lang="en-US" sz="2800" dirty="0">
                <a:latin typeface="Garamond" panose="02020404030301010803" pitchFamily="18" charset="0"/>
                <a:cs typeface="Arial" pitchFamily="34" charset="0"/>
              </a:rPr>
              <a:t>the Basic Formal </a:t>
            </a:r>
            <a:br>
              <a:rPr lang="en-US" sz="2800" dirty="0">
                <a:latin typeface="Garamond" panose="02020404030301010803" pitchFamily="18" charset="0"/>
                <a:cs typeface="Arial" pitchFamily="34" charset="0"/>
              </a:rPr>
            </a:br>
            <a:r>
              <a:rPr lang="en-US" sz="2800" dirty="0">
                <a:latin typeface="Garamond" panose="02020404030301010803" pitchFamily="18" charset="0"/>
                <a:cs typeface="Arial" pitchFamily="34" charset="0"/>
              </a:rPr>
              <a:t>Ontology and Common </a:t>
            </a:r>
            <a:br>
              <a:rPr lang="en-US" sz="2800" dirty="0">
                <a:latin typeface="Garamond" panose="02020404030301010803" pitchFamily="18" charset="0"/>
                <a:cs typeface="Arial" pitchFamily="34" charset="0"/>
              </a:rPr>
            </a:br>
            <a:r>
              <a:rPr lang="en-US" sz="2800" dirty="0">
                <a:latin typeface="Garamond" panose="02020404030301010803" pitchFamily="18" charset="0"/>
                <a:cs typeface="Arial" pitchFamily="34" charset="0"/>
              </a:rPr>
              <a:t>Core Ontologies </a:t>
            </a:r>
            <a:endParaRPr lang="en-US" dirty="0">
              <a:latin typeface="Garamond" panose="02020404030301010803" pitchFamily="18" charset="0"/>
              <a:cs typeface="Arial" pitchFamily="34" charset="0"/>
            </a:endParaRPr>
          </a:p>
        </p:txBody>
      </p:sp>
      <p:pic>
        <p:nvPicPr>
          <p:cNvPr id="10" name="Picture 9">
            <a:extLst>
              <a:ext uri="{FF2B5EF4-FFF2-40B4-BE49-F238E27FC236}">
                <a16:creationId xmlns:a16="http://schemas.microsoft.com/office/drawing/2014/main" id="{9BB5AB43-A547-3BC6-A1A4-EF3992EA3F65}"/>
              </a:ext>
            </a:extLst>
          </p:cNvPr>
          <p:cNvPicPr>
            <a:picLocks noChangeAspect="1"/>
          </p:cNvPicPr>
          <p:nvPr/>
        </p:nvPicPr>
        <p:blipFill>
          <a:blip r:embed="rId2"/>
          <a:stretch>
            <a:fillRect/>
          </a:stretch>
        </p:blipFill>
        <p:spPr>
          <a:xfrm>
            <a:off x="4833530" y="2614103"/>
            <a:ext cx="7137400" cy="4051300"/>
          </a:xfrm>
          <a:prstGeom prst="rect">
            <a:avLst/>
          </a:prstGeom>
          <a:ln>
            <a:solidFill>
              <a:schemeClr val="bg2">
                <a:lumMod val="50000"/>
              </a:schemeClr>
            </a:solidFill>
          </a:ln>
        </p:spPr>
      </p:pic>
      <p:pic>
        <p:nvPicPr>
          <p:cNvPr id="11" name="Picture 10" descr="Shape, radar chart, polygon&#10;&#10;Description automatically generated">
            <a:extLst>
              <a:ext uri="{FF2B5EF4-FFF2-40B4-BE49-F238E27FC236}">
                <a16:creationId xmlns:a16="http://schemas.microsoft.com/office/drawing/2014/main" id="{FA9F878A-4759-9772-527B-814A5CFCF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113" y="365125"/>
            <a:ext cx="2932235" cy="2172520"/>
          </a:xfrm>
          <a:prstGeom prst="rect">
            <a:avLst/>
          </a:prstGeom>
          <a:ln>
            <a:solidFill>
              <a:schemeClr val="bg2">
                <a:lumMod val="50000"/>
              </a:schemeClr>
            </a:solidFill>
          </a:ln>
        </p:spPr>
      </p:pic>
    </p:spTree>
    <p:extLst>
      <p:ext uri="{BB962C8B-B14F-4D97-AF65-F5344CB8AC3E}">
        <p14:creationId xmlns:p14="http://schemas.microsoft.com/office/powerpoint/2010/main" val="124366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text&#10;&#10;Description automatically generated">
            <a:extLst>
              <a:ext uri="{FF2B5EF4-FFF2-40B4-BE49-F238E27FC236}">
                <a16:creationId xmlns:a16="http://schemas.microsoft.com/office/drawing/2014/main" id="{ACF12620-6C7F-43C3-3B1C-9614460471F6}"/>
              </a:ext>
            </a:extLst>
          </p:cNvPr>
          <p:cNvPicPr>
            <a:picLocks noChangeAspect="1"/>
          </p:cNvPicPr>
          <p:nvPr/>
        </p:nvPicPr>
        <p:blipFill rotWithShape="1">
          <a:blip r:embed="rId2"/>
          <a:srcRect t="52573" r="255"/>
          <a:stretch/>
        </p:blipFill>
        <p:spPr>
          <a:xfrm>
            <a:off x="278032" y="2966310"/>
            <a:ext cx="11635926" cy="1093306"/>
          </a:xfrm>
          <a:prstGeom prst="rect">
            <a:avLst/>
          </a:prstGeom>
          <a:ln>
            <a:solidFill>
              <a:schemeClr val="tx1"/>
            </a:solidFill>
          </a:ln>
        </p:spPr>
      </p:pic>
      <p:pic>
        <p:nvPicPr>
          <p:cNvPr id="5" name="Picture 4" descr="A black text on a white background&#10;&#10;Description automatically generated">
            <a:extLst>
              <a:ext uri="{FF2B5EF4-FFF2-40B4-BE49-F238E27FC236}">
                <a16:creationId xmlns:a16="http://schemas.microsoft.com/office/drawing/2014/main" id="{EE4FD58F-6676-E3C2-B380-CF26F4CD1DDA}"/>
              </a:ext>
            </a:extLst>
          </p:cNvPr>
          <p:cNvPicPr>
            <a:picLocks noChangeAspect="1"/>
          </p:cNvPicPr>
          <p:nvPr/>
        </p:nvPicPr>
        <p:blipFill rotWithShape="1">
          <a:blip r:embed="rId3"/>
          <a:srcRect t="22207"/>
          <a:stretch/>
        </p:blipFill>
        <p:spPr>
          <a:xfrm>
            <a:off x="380306" y="4470894"/>
            <a:ext cx="11431379" cy="1515066"/>
          </a:xfrm>
          <a:prstGeom prst="rect">
            <a:avLst/>
          </a:prstGeom>
          <a:ln>
            <a:solidFill>
              <a:schemeClr val="tx1"/>
            </a:solidFill>
          </a:ln>
        </p:spPr>
      </p:pic>
      <p:pic>
        <p:nvPicPr>
          <p:cNvPr id="6" name="Picture 5" descr="A logo with black letters and blue rectangle&#10;&#10;Description automatically generated">
            <a:extLst>
              <a:ext uri="{FF2B5EF4-FFF2-40B4-BE49-F238E27FC236}">
                <a16:creationId xmlns:a16="http://schemas.microsoft.com/office/drawing/2014/main" id="{6359F535-0D34-BD1C-772E-3196C23A2D72}"/>
              </a:ext>
            </a:extLst>
          </p:cNvPr>
          <p:cNvPicPr>
            <a:picLocks noChangeAspect="1"/>
          </p:cNvPicPr>
          <p:nvPr/>
        </p:nvPicPr>
        <p:blipFill>
          <a:blip r:embed="rId4"/>
          <a:stretch>
            <a:fillRect/>
          </a:stretch>
        </p:blipFill>
        <p:spPr>
          <a:xfrm>
            <a:off x="275936" y="365178"/>
            <a:ext cx="3263900" cy="83820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E301F6B-E265-7CC6-D77F-35589A81A6DF}"/>
              </a:ext>
            </a:extLst>
          </p:cNvPr>
          <p:cNvPicPr>
            <a:picLocks noChangeAspect="1"/>
          </p:cNvPicPr>
          <p:nvPr/>
        </p:nvPicPr>
        <p:blipFill rotWithShape="1">
          <a:blip r:embed="rId5"/>
          <a:srcRect t="7170" b="24889"/>
          <a:stretch/>
        </p:blipFill>
        <p:spPr>
          <a:xfrm>
            <a:off x="4243833" y="365178"/>
            <a:ext cx="7772400" cy="1796131"/>
          </a:xfrm>
          <a:prstGeom prst="rect">
            <a:avLst/>
          </a:prstGeom>
        </p:spPr>
      </p:pic>
    </p:spTree>
    <p:extLst>
      <p:ext uri="{BB962C8B-B14F-4D97-AF65-F5344CB8AC3E}">
        <p14:creationId xmlns:p14="http://schemas.microsoft.com/office/powerpoint/2010/main" val="1530751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4FA-109F-D6F4-C953-52FA69DF7669}"/>
              </a:ext>
            </a:extLst>
          </p:cNvPr>
          <p:cNvSpPr>
            <a:spLocks noGrp="1"/>
          </p:cNvSpPr>
          <p:nvPr>
            <p:ph type="title"/>
          </p:nvPr>
        </p:nvSpPr>
        <p:spPr/>
        <p:txBody>
          <a:bodyPr/>
          <a:lstStyle/>
          <a:p>
            <a:r>
              <a:rPr lang="en-US"/>
              <a:t>Scope of Cyber Ontology (C3O)</a:t>
            </a:r>
          </a:p>
        </p:txBody>
      </p:sp>
      <p:sp>
        <p:nvSpPr>
          <p:cNvPr id="3" name="Content Placeholder 2">
            <a:extLst>
              <a:ext uri="{FF2B5EF4-FFF2-40B4-BE49-F238E27FC236}">
                <a16:creationId xmlns:a16="http://schemas.microsoft.com/office/drawing/2014/main" id="{0DA6C1EF-C7A0-EC79-9C27-AC38A930CCAA}"/>
              </a:ext>
            </a:extLst>
          </p:cNvPr>
          <p:cNvSpPr>
            <a:spLocks noGrp="1"/>
          </p:cNvSpPr>
          <p:nvPr>
            <p:ph idx="1"/>
          </p:nvPr>
        </p:nvSpPr>
        <p:spPr>
          <a:xfrm>
            <a:off x="576941" y="1543793"/>
            <a:ext cx="11353801" cy="5314207"/>
          </a:xfrm>
        </p:spPr>
        <p:txBody>
          <a:bodyPr>
            <a:normAutofit/>
          </a:bodyPr>
          <a:lstStyle/>
          <a:p>
            <a:r>
              <a:rPr lang="en-US"/>
              <a:t>Network Devices: </a:t>
            </a:r>
          </a:p>
          <a:p>
            <a:pPr lvl="1"/>
            <a:r>
              <a:rPr lang="en-US"/>
              <a:t>hardware components, data storage, software systems and applications, network requests</a:t>
            </a:r>
          </a:p>
          <a:p>
            <a:endParaRPr lang="en-US"/>
          </a:p>
          <a:p>
            <a:r>
              <a:rPr lang="en-US"/>
              <a:t>Network Infrastructure: </a:t>
            </a:r>
          </a:p>
          <a:p>
            <a:pPr lvl="1"/>
            <a:r>
              <a:rPr lang="en-US"/>
              <a:t>servers, clients, addresses, ports, nodes, endpoints, switches, routers</a:t>
            </a:r>
          </a:p>
          <a:p>
            <a:endParaRPr lang="en-US"/>
          </a:p>
          <a:p>
            <a:r>
              <a:rPr lang="en-US"/>
              <a:t>Network Traffic: </a:t>
            </a:r>
          </a:p>
          <a:p>
            <a:pPr lvl="1"/>
            <a:r>
              <a:rPr lang="en-US"/>
              <a:t>network connections, permissions, protocols, connection states, packet transfer</a:t>
            </a:r>
          </a:p>
          <a:p>
            <a:endParaRPr lang="en-US"/>
          </a:p>
          <a:p>
            <a:r>
              <a:rPr lang="en-US"/>
              <a:t>Threat Actors: </a:t>
            </a:r>
          </a:p>
          <a:p>
            <a:pPr lvl="1"/>
            <a:r>
              <a:rPr lang="en-US"/>
              <a:t>threat indicators, cyber attack types, effects, and severity, adversary capabilities</a:t>
            </a:r>
          </a:p>
        </p:txBody>
      </p:sp>
    </p:spTree>
    <p:extLst>
      <p:ext uri="{BB962C8B-B14F-4D97-AF65-F5344CB8AC3E}">
        <p14:creationId xmlns:p14="http://schemas.microsoft.com/office/powerpoint/2010/main" val="1791780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process&#10;&#10;Description automatically generated">
            <a:extLst>
              <a:ext uri="{FF2B5EF4-FFF2-40B4-BE49-F238E27FC236}">
                <a16:creationId xmlns:a16="http://schemas.microsoft.com/office/drawing/2014/main" id="{5D73FA5B-4698-1845-478C-1318201AC3F0}"/>
              </a:ext>
            </a:extLst>
          </p:cNvPr>
          <p:cNvPicPr>
            <a:picLocks noChangeAspect="1"/>
          </p:cNvPicPr>
          <p:nvPr/>
        </p:nvPicPr>
        <p:blipFill>
          <a:blip r:embed="rId2"/>
          <a:stretch>
            <a:fillRect/>
          </a:stretch>
        </p:blipFill>
        <p:spPr>
          <a:xfrm>
            <a:off x="897988" y="149394"/>
            <a:ext cx="9805181" cy="6559212"/>
          </a:xfrm>
          <a:prstGeom prst="rect">
            <a:avLst/>
          </a:prstGeom>
        </p:spPr>
      </p:pic>
    </p:spTree>
    <p:extLst>
      <p:ext uri="{BB962C8B-B14F-4D97-AF65-F5344CB8AC3E}">
        <p14:creationId xmlns:p14="http://schemas.microsoft.com/office/powerpoint/2010/main" val="2048865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BA95-970D-0D20-1BAF-EC098528FD43}"/>
              </a:ext>
            </a:extLst>
          </p:cNvPr>
          <p:cNvSpPr>
            <a:spLocks noGrp="1"/>
          </p:cNvSpPr>
          <p:nvPr>
            <p:ph type="title"/>
          </p:nvPr>
        </p:nvSpPr>
        <p:spPr/>
        <p:txBody>
          <a:bodyPr/>
          <a:lstStyle/>
          <a:p>
            <a:r>
              <a:rPr lang="en-US"/>
              <a:t>Cyber Ontology (C3O)</a:t>
            </a:r>
          </a:p>
        </p:txBody>
      </p:sp>
      <p:sp>
        <p:nvSpPr>
          <p:cNvPr id="3" name="Content Placeholder 2">
            <a:extLst>
              <a:ext uri="{FF2B5EF4-FFF2-40B4-BE49-F238E27FC236}">
                <a16:creationId xmlns:a16="http://schemas.microsoft.com/office/drawing/2014/main" id="{5F7FA68E-0FEB-5388-B5BC-09753613054E}"/>
              </a:ext>
            </a:extLst>
          </p:cNvPr>
          <p:cNvSpPr>
            <a:spLocks noGrp="1"/>
          </p:cNvSpPr>
          <p:nvPr>
            <p:ph idx="1"/>
          </p:nvPr>
        </p:nvSpPr>
        <p:spPr>
          <a:xfrm>
            <a:off x="838200" y="1825624"/>
            <a:ext cx="11353800" cy="5032375"/>
          </a:xfrm>
        </p:spPr>
        <p:txBody>
          <a:bodyPr>
            <a:normAutofit/>
          </a:bodyPr>
          <a:lstStyle/>
          <a:p>
            <a:r>
              <a:rPr lang="en-US" i="1"/>
              <a:t>Algorithm</a:t>
            </a:r>
            <a:r>
              <a:rPr lang="en-US"/>
              <a:t> =</a:t>
            </a:r>
            <a:r>
              <a:rPr lang="en-US" baseline="-25000"/>
              <a:t>def</a:t>
            </a:r>
            <a:r>
              <a:rPr lang="en-US"/>
              <a:t> An ICE that prescribes the inputs and outputs of mathematical functions as well as workflow of execution for achieving a predefined objective.</a:t>
            </a:r>
          </a:p>
          <a:p>
            <a:endParaRPr lang="en-US" i="1"/>
          </a:p>
          <a:p>
            <a:r>
              <a:rPr lang="en-US" i="1"/>
              <a:t>Subroutine</a:t>
            </a:r>
            <a:r>
              <a:rPr lang="en-US"/>
              <a:t> =</a:t>
            </a:r>
            <a:r>
              <a:rPr lang="en-US" baseline="-25000"/>
              <a:t>def</a:t>
            </a:r>
            <a:r>
              <a:rPr lang="en-US"/>
              <a:t> An information processing artifact that is designed to bear an algorithm and to be executed within the context of some computer program.</a:t>
            </a:r>
          </a:p>
          <a:p>
            <a:pPr marL="0" indent="0">
              <a:buNone/>
            </a:pPr>
            <a:endParaRPr lang="en-US"/>
          </a:p>
          <a:p>
            <a:r>
              <a:rPr lang="en-US" i="1"/>
              <a:t>Computer program </a:t>
            </a:r>
            <a:r>
              <a:rPr lang="en-US"/>
              <a:t>=</a:t>
            </a:r>
            <a:r>
              <a:rPr lang="en-US" baseline="-25000"/>
              <a:t>def</a:t>
            </a:r>
            <a:r>
              <a:rPr lang="en-US"/>
              <a:t> An information processing artifact that consists of a collection of subroutines that is designed to be executed by a processing unit to perform a specific task.</a:t>
            </a:r>
          </a:p>
          <a:p>
            <a:endParaRPr lang="en-US"/>
          </a:p>
          <a:p>
            <a:endParaRPr lang="en-US"/>
          </a:p>
        </p:txBody>
      </p:sp>
    </p:spTree>
    <p:extLst>
      <p:ext uri="{BB962C8B-B14F-4D97-AF65-F5344CB8AC3E}">
        <p14:creationId xmlns:p14="http://schemas.microsoft.com/office/powerpoint/2010/main" val="3576412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and reflect on the definitions presented </a:t>
            </a:r>
          </a:p>
          <a:p>
            <a:endParaRPr lang="en-US"/>
          </a:p>
          <a:p>
            <a:r>
              <a:rPr lang="en-US"/>
              <a:t>In light of your earlier research and the motivations I’ve given here, I would like to you investigate the plausibility of these definitions</a:t>
            </a:r>
          </a:p>
          <a:p>
            <a:pPr marL="0" indent="0">
              <a:buNone/>
            </a:pPr>
            <a:endParaRPr lang="en-US"/>
          </a:p>
          <a:p>
            <a:r>
              <a:rPr lang="en-US" b="1">
                <a:solidFill>
                  <a:srgbClr val="FF0000"/>
                </a:solidFill>
              </a:rPr>
              <a:t>Because they are </a:t>
            </a:r>
            <a:r>
              <a:rPr lang="en-US" b="1" i="1">
                <a:solidFill>
                  <a:srgbClr val="FF0000"/>
                </a:solidFill>
              </a:rPr>
              <a:t>definitions, </a:t>
            </a:r>
            <a:r>
              <a:rPr lang="en-US" b="1">
                <a:solidFill>
                  <a:srgbClr val="FF0000"/>
                </a:solidFill>
              </a:rPr>
              <a:t>the left-hand side of the “=</a:t>
            </a:r>
            <a:r>
              <a:rPr lang="en-US" b="1" baseline="-25000">
                <a:solidFill>
                  <a:srgbClr val="FF0000"/>
                </a:solidFill>
              </a:rPr>
              <a:t>def</a:t>
            </a:r>
            <a:r>
              <a:rPr lang="en-US" b="1">
                <a:solidFill>
                  <a:srgbClr val="FF0000"/>
                </a:solidFill>
              </a:rPr>
              <a:t>” accurately applies to some phenomena just in case the right-hand side does</a:t>
            </a:r>
          </a:p>
        </p:txBody>
      </p:sp>
    </p:spTree>
    <p:extLst>
      <p:ext uri="{BB962C8B-B14F-4D97-AF65-F5344CB8AC3E}">
        <p14:creationId xmlns:p14="http://schemas.microsoft.com/office/powerpoint/2010/main" val="415832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1D60642A-82B7-3D20-A2B8-ED9A8934FB67}"/>
              </a:ext>
            </a:extLst>
          </p:cNvPr>
          <p:cNvSpPr/>
          <p:nvPr/>
        </p:nvSpPr>
        <p:spPr>
          <a:xfrm>
            <a:off x="7054672" y="2765931"/>
            <a:ext cx="1196353" cy="10106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F231450D-D50A-F36E-8B0B-CDA112A00F19}"/>
              </a:ext>
            </a:extLst>
          </p:cNvPr>
          <p:cNvSpPr txBox="1"/>
          <p:nvPr/>
        </p:nvSpPr>
        <p:spPr>
          <a:xfrm>
            <a:off x="7024140" y="2798840"/>
            <a:ext cx="12060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On: 1-2-20</a:t>
            </a:r>
          </a:p>
        </p:txBody>
      </p:sp>
      <p:sp>
        <p:nvSpPr>
          <p:cNvPr id="11" name="Rounded Rectangle 10">
            <a:extLst>
              <a:ext uri="{FF2B5EF4-FFF2-40B4-BE49-F238E27FC236}">
                <a16:creationId xmlns:a16="http://schemas.microsoft.com/office/drawing/2014/main" id="{1B48EBFD-F5F2-91C2-411B-914BBD543041}"/>
              </a:ext>
            </a:extLst>
          </p:cNvPr>
          <p:cNvSpPr/>
          <p:nvPr/>
        </p:nvSpPr>
        <p:spPr>
          <a:xfrm>
            <a:off x="4130906" y="2765931"/>
            <a:ext cx="1196353" cy="10106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solidFill>
                  <a:srgbClr val="FF0000"/>
                </a:solidFill>
              </a:rPr>
              <a:t>Typed</a:t>
            </a:r>
            <a:r>
              <a:rPr lang="en-US"/>
              <a:t> Labeled Property 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sp>
        <p:nvSpPr>
          <p:cNvPr id="3" name="TextBox 2">
            <a:extLst>
              <a:ext uri="{FF2B5EF4-FFF2-40B4-BE49-F238E27FC236}">
                <a16:creationId xmlns:a16="http://schemas.microsoft.com/office/drawing/2014/main" id="{AE01D42A-B0C2-F055-7165-493EC99D933B}"/>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 of</a:t>
            </a:r>
          </a:p>
        </p:txBody>
      </p:sp>
      <p:sp>
        <p:nvSpPr>
          <p:cNvPr id="18" name="TextBox 17">
            <a:extLst>
              <a:ext uri="{FF2B5EF4-FFF2-40B4-BE49-F238E27FC236}">
                <a16:creationId xmlns:a16="http://schemas.microsoft.com/office/drawing/2014/main" id="{6673B967-2562-90C7-00F1-D01518537F74}"/>
              </a:ext>
            </a:extLst>
          </p:cNvPr>
          <p:cNvSpPr txBox="1"/>
          <p:nvPr/>
        </p:nvSpPr>
        <p:spPr>
          <a:xfrm>
            <a:off x="4110102" y="2798840"/>
            <a:ext cx="11963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On: 1-5-24</a:t>
            </a:r>
          </a:p>
        </p:txBody>
      </p:sp>
      <p:sp>
        <p:nvSpPr>
          <p:cNvPr id="12" name="Rounded Rectangle 11">
            <a:extLst>
              <a:ext uri="{FF2B5EF4-FFF2-40B4-BE49-F238E27FC236}">
                <a16:creationId xmlns:a16="http://schemas.microsoft.com/office/drawing/2014/main" id="{412998B1-D004-1713-ED3A-B8B6000F1EC7}"/>
              </a:ext>
            </a:extLst>
          </p:cNvPr>
          <p:cNvSpPr/>
          <p:nvPr/>
        </p:nvSpPr>
        <p:spPr>
          <a:xfrm>
            <a:off x="5593632" y="1521855"/>
            <a:ext cx="1196353" cy="1010666"/>
          </a:xfrm>
          <a:prstGeom prst="roundRect">
            <a:avLst/>
          </a:prstGeom>
          <a:solidFill>
            <a:schemeClr val="tx2">
              <a:lumMod val="10000"/>
              <a:lumOff val="9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p:txBody>
      </p:sp>
      <p:sp>
        <p:nvSpPr>
          <p:cNvPr id="14" name="TextBox 13">
            <a:extLst>
              <a:ext uri="{FF2B5EF4-FFF2-40B4-BE49-F238E27FC236}">
                <a16:creationId xmlns:a16="http://schemas.microsoft.com/office/drawing/2014/main" id="{9C0D0BAA-AEC7-4715-1F5C-47547D187F07}"/>
              </a:ext>
            </a:extLst>
          </p:cNvPr>
          <p:cNvSpPr txBox="1"/>
          <p:nvPr/>
        </p:nvSpPr>
        <p:spPr>
          <a:xfrm>
            <a:off x="5695719" y="2070856"/>
            <a:ext cx="10385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ID: Joe</a:t>
            </a:r>
          </a:p>
        </p:txBody>
      </p:sp>
      <p:sp>
        <p:nvSpPr>
          <p:cNvPr id="15" name="TextBox 14">
            <a:extLst>
              <a:ext uri="{FF2B5EF4-FFF2-40B4-BE49-F238E27FC236}">
                <a16:creationId xmlns:a16="http://schemas.microsoft.com/office/drawing/2014/main" id="{37317A9F-9132-0DD5-868A-903CF1BA295C}"/>
              </a:ext>
            </a:extLst>
          </p:cNvPr>
          <p:cNvSpPr txBox="1"/>
          <p:nvPr/>
        </p:nvSpPr>
        <p:spPr>
          <a:xfrm>
            <a:off x="5572828" y="1554764"/>
            <a:ext cx="119635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 Person</a:t>
            </a:r>
          </a:p>
        </p:txBody>
      </p:sp>
      <p:sp>
        <p:nvSpPr>
          <p:cNvPr id="16" name="Rounded Rectangle 15">
            <a:extLst>
              <a:ext uri="{FF2B5EF4-FFF2-40B4-BE49-F238E27FC236}">
                <a16:creationId xmlns:a16="http://schemas.microsoft.com/office/drawing/2014/main" id="{23EAE1AE-EB4E-66BD-A19E-7AAD6D0ED6CE}"/>
              </a:ext>
            </a:extLst>
          </p:cNvPr>
          <p:cNvSpPr/>
          <p:nvPr/>
        </p:nvSpPr>
        <p:spPr>
          <a:xfrm>
            <a:off x="4397279" y="4857866"/>
            <a:ext cx="1196353" cy="1010666"/>
          </a:xfrm>
          <a:prstGeom prst="roundRect">
            <a:avLst/>
          </a:prstGeom>
          <a:solidFill>
            <a:schemeClr val="tx2">
              <a:lumMod val="10000"/>
              <a:lumOff val="9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p:txBody>
      </p:sp>
      <p:sp>
        <p:nvSpPr>
          <p:cNvPr id="17" name="TextBox 16">
            <a:extLst>
              <a:ext uri="{FF2B5EF4-FFF2-40B4-BE49-F238E27FC236}">
                <a16:creationId xmlns:a16="http://schemas.microsoft.com/office/drawing/2014/main" id="{53F4ED79-8C6C-80E4-9058-FDDAC3C9F5AD}"/>
              </a:ext>
            </a:extLst>
          </p:cNvPr>
          <p:cNvSpPr txBox="1"/>
          <p:nvPr/>
        </p:nvSpPr>
        <p:spPr>
          <a:xfrm>
            <a:off x="4397279" y="5406868"/>
            <a:ext cx="1207382"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ID: Sam</a:t>
            </a:r>
          </a:p>
        </p:txBody>
      </p:sp>
      <p:sp>
        <p:nvSpPr>
          <p:cNvPr id="21" name="TextBox 20">
            <a:extLst>
              <a:ext uri="{FF2B5EF4-FFF2-40B4-BE49-F238E27FC236}">
                <a16:creationId xmlns:a16="http://schemas.microsoft.com/office/drawing/2014/main" id="{5F0D49EF-D0BC-8E57-5546-FF5C0E01E605}"/>
              </a:ext>
            </a:extLst>
          </p:cNvPr>
          <p:cNvSpPr txBox="1"/>
          <p:nvPr/>
        </p:nvSpPr>
        <p:spPr>
          <a:xfrm>
            <a:off x="4376475" y="4890775"/>
            <a:ext cx="119635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 Hand</a:t>
            </a:r>
          </a:p>
        </p:txBody>
      </p:sp>
      <p:sp>
        <p:nvSpPr>
          <p:cNvPr id="22" name="Rounded Rectangle 21">
            <a:extLst>
              <a:ext uri="{FF2B5EF4-FFF2-40B4-BE49-F238E27FC236}">
                <a16:creationId xmlns:a16="http://schemas.microsoft.com/office/drawing/2014/main" id="{E316D71B-14B2-F89A-A128-31723E5A67A2}"/>
              </a:ext>
            </a:extLst>
          </p:cNvPr>
          <p:cNvSpPr/>
          <p:nvPr/>
        </p:nvSpPr>
        <p:spPr>
          <a:xfrm>
            <a:off x="6848697" y="4857866"/>
            <a:ext cx="1196353" cy="1010666"/>
          </a:xfrm>
          <a:prstGeom prst="roundRect">
            <a:avLst/>
          </a:prstGeom>
          <a:solidFill>
            <a:schemeClr val="tx2">
              <a:lumMod val="10000"/>
              <a:lumOff val="9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Garamond" panose="02020404030301010803" pitchFamily="18" charset="0"/>
              <a:ea typeface="+mn-ea"/>
              <a:cs typeface="+mn-cs"/>
            </a:endParaRPr>
          </a:p>
        </p:txBody>
      </p:sp>
      <p:sp>
        <p:nvSpPr>
          <p:cNvPr id="23" name="TextBox 22">
            <a:extLst>
              <a:ext uri="{FF2B5EF4-FFF2-40B4-BE49-F238E27FC236}">
                <a16:creationId xmlns:a16="http://schemas.microsoft.com/office/drawing/2014/main" id="{76242729-E4AA-DD21-6601-750A87FFCF7A}"/>
              </a:ext>
            </a:extLst>
          </p:cNvPr>
          <p:cNvSpPr txBox="1"/>
          <p:nvPr/>
        </p:nvSpPr>
        <p:spPr>
          <a:xfrm>
            <a:off x="6848697" y="5406868"/>
            <a:ext cx="1254639"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ID: Rose</a:t>
            </a:r>
          </a:p>
        </p:txBody>
      </p:sp>
      <p:sp>
        <p:nvSpPr>
          <p:cNvPr id="24" name="TextBox 23">
            <a:extLst>
              <a:ext uri="{FF2B5EF4-FFF2-40B4-BE49-F238E27FC236}">
                <a16:creationId xmlns:a16="http://schemas.microsoft.com/office/drawing/2014/main" id="{6AE85845-D30A-7FA5-3F68-1C9F6917A5AE}"/>
              </a:ext>
            </a:extLst>
          </p:cNvPr>
          <p:cNvSpPr txBox="1"/>
          <p:nvPr/>
        </p:nvSpPr>
        <p:spPr>
          <a:xfrm>
            <a:off x="6827893" y="4890775"/>
            <a:ext cx="119635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Type: Person</a:t>
            </a:r>
          </a:p>
        </p:txBody>
      </p:sp>
    </p:spTree>
    <p:extLst>
      <p:ext uri="{BB962C8B-B14F-4D97-AF65-F5344CB8AC3E}">
        <p14:creationId xmlns:p14="http://schemas.microsoft.com/office/powerpoint/2010/main" val="2274508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BA95-970D-0D20-1BAF-EC098528FD43}"/>
              </a:ext>
            </a:extLst>
          </p:cNvPr>
          <p:cNvSpPr>
            <a:spLocks noGrp="1"/>
          </p:cNvSpPr>
          <p:nvPr>
            <p:ph type="title"/>
          </p:nvPr>
        </p:nvSpPr>
        <p:spPr/>
        <p:txBody>
          <a:bodyPr/>
          <a:lstStyle/>
          <a:p>
            <a:r>
              <a:rPr lang="en-US"/>
              <a:t>Cyber Ontology (C3O)</a:t>
            </a:r>
          </a:p>
        </p:txBody>
      </p:sp>
      <p:sp>
        <p:nvSpPr>
          <p:cNvPr id="3" name="Content Placeholder 2">
            <a:extLst>
              <a:ext uri="{FF2B5EF4-FFF2-40B4-BE49-F238E27FC236}">
                <a16:creationId xmlns:a16="http://schemas.microsoft.com/office/drawing/2014/main" id="{5F7FA68E-0FEB-5388-B5BC-09753613054E}"/>
              </a:ext>
            </a:extLst>
          </p:cNvPr>
          <p:cNvSpPr>
            <a:spLocks noGrp="1"/>
          </p:cNvSpPr>
          <p:nvPr>
            <p:ph idx="1"/>
          </p:nvPr>
        </p:nvSpPr>
        <p:spPr>
          <a:xfrm>
            <a:off x="838200" y="1825624"/>
            <a:ext cx="11353800" cy="5032375"/>
          </a:xfrm>
        </p:spPr>
        <p:txBody>
          <a:bodyPr>
            <a:normAutofit/>
          </a:bodyPr>
          <a:lstStyle/>
          <a:p>
            <a:r>
              <a:rPr lang="en-US" i="1"/>
              <a:t>Algorithm</a:t>
            </a:r>
            <a:r>
              <a:rPr lang="en-US"/>
              <a:t> =</a:t>
            </a:r>
            <a:r>
              <a:rPr lang="en-US" baseline="-25000"/>
              <a:t>def</a:t>
            </a:r>
            <a:r>
              <a:rPr lang="en-US"/>
              <a:t> An ICE that prescribes the inputs and outputs of mathematical functions as well as workflow of execution for achieving a predefined objective.</a:t>
            </a:r>
          </a:p>
          <a:p>
            <a:endParaRPr lang="en-US" i="1"/>
          </a:p>
          <a:p>
            <a:r>
              <a:rPr lang="en-US" i="1"/>
              <a:t>Subroutine</a:t>
            </a:r>
            <a:r>
              <a:rPr lang="en-US"/>
              <a:t> =</a:t>
            </a:r>
            <a:r>
              <a:rPr lang="en-US" baseline="-25000"/>
              <a:t>def</a:t>
            </a:r>
            <a:r>
              <a:rPr lang="en-US"/>
              <a:t> An information processing artifact that is designed to bear an algorithm and to be executed within the context of some computer program.</a:t>
            </a:r>
          </a:p>
          <a:p>
            <a:pPr marL="0" indent="0">
              <a:buNone/>
            </a:pPr>
            <a:endParaRPr lang="en-US"/>
          </a:p>
          <a:p>
            <a:r>
              <a:rPr lang="en-US" i="1"/>
              <a:t>Computer program </a:t>
            </a:r>
            <a:r>
              <a:rPr lang="en-US"/>
              <a:t>=</a:t>
            </a:r>
            <a:r>
              <a:rPr lang="en-US" baseline="-25000"/>
              <a:t>def</a:t>
            </a:r>
            <a:r>
              <a:rPr lang="en-US"/>
              <a:t> An information processing artifact that consists of a collection of subroutines that is designed to be executed by a processing unit to perform a specific task.</a:t>
            </a:r>
          </a:p>
          <a:p>
            <a:endParaRPr lang="en-US"/>
          </a:p>
          <a:p>
            <a:endParaRPr lang="en-US"/>
          </a:p>
        </p:txBody>
      </p:sp>
    </p:spTree>
    <p:extLst>
      <p:ext uri="{BB962C8B-B14F-4D97-AF65-F5344CB8AC3E}">
        <p14:creationId xmlns:p14="http://schemas.microsoft.com/office/powerpoint/2010/main" val="167829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BA95-970D-0D20-1BAF-EC098528FD43}"/>
              </a:ext>
            </a:extLst>
          </p:cNvPr>
          <p:cNvSpPr>
            <a:spLocks noGrp="1"/>
          </p:cNvSpPr>
          <p:nvPr>
            <p:ph type="title"/>
          </p:nvPr>
        </p:nvSpPr>
        <p:spPr/>
        <p:txBody>
          <a:bodyPr/>
          <a:lstStyle/>
          <a:p>
            <a:r>
              <a:rPr lang="en-US"/>
              <a:t>Cyber Ontology (C3O)</a:t>
            </a:r>
          </a:p>
        </p:txBody>
      </p:sp>
      <p:sp>
        <p:nvSpPr>
          <p:cNvPr id="3" name="Content Placeholder 2">
            <a:extLst>
              <a:ext uri="{FF2B5EF4-FFF2-40B4-BE49-F238E27FC236}">
                <a16:creationId xmlns:a16="http://schemas.microsoft.com/office/drawing/2014/main" id="{5F7FA68E-0FEB-5388-B5BC-09753613054E}"/>
              </a:ext>
            </a:extLst>
          </p:cNvPr>
          <p:cNvSpPr>
            <a:spLocks noGrp="1"/>
          </p:cNvSpPr>
          <p:nvPr>
            <p:ph idx="1"/>
          </p:nvPr>
        </p:nvSpPr>
        <p:spPr>
          <a:xfrm>
            <a:off x="838200" y="1825624"/>
            <a:ext cx="11353800" cy="5032375"/>
          </a:xfrm>
        </p:spPr>
        <p:txBody>
          <a:bodyPr>
            <a:normAutofit/>
          </a:bodyPr>
          <a:lstStyle/>
          <a:p>
            <a:r>
              <a:rPr lang="en-US" i="1"/>
              <a:t>Algorithm</a:t>
            </a:r>
            <a:r>
              <a:rPr lang="en-US"/>
              <a:t> =</a:t>
            </a:r>
            <a:r>
              <a:rPr lang="en-US" baseline="-25000"/>
              <a:t>def</a:t>
            </a:r>
            <a:r>
              <a:rPr lang="en-US"/>
              <a:t> An ICE that prescribes the inputs and outputs of mathematical functions as well as workflow of execution for achieving a predefined objective.</a:t>
            </a:r>
          </a:p>
          <a:p>
            <a:endParaRPr lang="en-US" i="1"/>
          </a:p>
          <a:p>
            <a:r>
              <a:rPr lang="en-US" i="1"/>
              <a:t>Subroutine</a:t>
            </a:r>
            <a:r>
              <a:rPr lang="en-US"/>
              <a:t> =</a:t>
            </a:r>
            <a:r>
              <a:rPr lang="en-US" baseline="-25000"/>
              <a:t>def</a:t>
            </a:r>
            <a:r>
              <a:rPr lang="en-US"/>
              <a:t> An </a:t>
            </a:r>
            <a:r>
              <a:rPr lang="en-US" b="1">
                <a:solidFill>
                  <a:srgbClr val="FF0000"/>
                </a:solidFill>
              </a:rPr>
              <a:t>information processing artifact </a:t>
            </a:r>
            <a:r>
              <a:rPr lang="en-US"/>
              <a:t>that is designed to bear an algorithm and to be executed within the context of some computer program.</a:t>
            </a:r>
          </a:p>
          <a:p>
            <a:pPr marL="0" indent="0">
              <a:buNone/>
            </a:pPr>
            <a:endParaRPr lang="en-US"/>
          </a:p>
          <a:p>
            <a:r>
              <a:rPr lang="en-US" i="1"/>
              <a:t>Computer program </a:t>
            </a:r>
            <a:r>
              <a:rPr lang="en-US"/>
              <a:t>=</a:t>
            </a:r>
            <a:r>
              <a:rPr lang="en-US" baseline="-25000"/>
              <a:t>def</a:t>
            </a:r>
            <a:r>
              <a:rPr lang="en-US"/>
              <a:t> An </a:t>
            </a:r>
            <a:r>
              <a:rPr lang="en-US" b="1">
                <a:solidFill>
                  <a:srgbClr val="FF0000"/>
                </a:solidFill>
              </a:rPr>
              <a:t>information processing artifact </a:t>
            </a:r>
            <a:r>
              <a:rPr lang="en-US"/>
              <a:t>that consists of a collection of subroutines that is designed to be executed by a processing unit to perform a specific task.</a:t>
            </a:r>
          </a:p>
          <a:p>
            <a:endParaRPr lang="en-US"/>
          </a:p>
          <a:p>
            <a:endParaRPr lang="en-US"/>
          </a:p>
        </p:txBody>
      </p:sp>
      <p:pic>
        <p:nvPicPr>
          <p:cNvPr id="5" name="Graphic 4" descr="Close with solid fill">
            <a:extLst>
              <a:ext uri="{FF2B5EF4-FFF2-40B4-BE49-F238E27FC236}">
                <a16:creationId xmlns:a16="http://schemas.microsoft.com/office/drawing/2014/main" id="{0C15E6C9-EDF2-C7BC-303D-7E50D576E3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7262" y="3427411"/>
            <a:ext cx="914400" cy="914400"/>
          </a:xfrm>
          <a:prstGeom prst="rect">
            <a:avLst/>
          </a:prstGeom>
        </p:spPr>
      </p:pic>
      <p:pic>
        <p:nvPicPr>
          <p:cNvPr id="6" name="Graphic 5" descr="Close with solid fill">
            <a:extLst>
              <a:ext uri="{FF2B5EF4-FFF2-40B4-BE49-F238E27FC236}">
                <a16:creationId xmlns:a16="http://schemas.microsoft.com/office/drawing/2014/main" id="{213CA172-0750-3963-3B6E-0A3A338BBC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662" y="4803700"/>
            <a:ext cx="914400" cy="914400"/>
          </a:xfrm>
          <a:prstGeom prst="rect">
            <a:avLst/>
          </a:prstGeom>
        </p:spPr>
      </p:pic>
    </p:spTree>
    <p:extLst>
      <p:ext uri="{BB962C8B-B14F-4D97-AF65-F5344CB8AC3E}">
        <p14:creationId xmlns:p14="http://schemas.microsoft.com/office/powerpoint/2010/main" val="3433932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by answering questions or obtaining advance warning of events and movements deemed to be important or otherwise relevant</a:t>
            </a:r>
          </a:p>
        </p:txBody>
      </p:sp>
    </p:spTree>
    <p:extLst>
      <p:ext uri="{BB962C8B-B14F-4D97-AF65-F5344CB8AC3E}">
        <p14:creationId xmlns:p14="http://schemas.microsoft.com/office/powerpoint/2010/main" val="3975770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and reflect on the definitions presented </a:t>
            </a:r>
          </a:p>
          <a:p>
            <a:endParaRPr lang="en-US"/>
          </a:p>
          <a:p>
            <a:r>
              <a:rPr lang="en-US"/>
              <a:t>In light of your earlier research and the motivations I’ve given here, I would like to you investigate the plausibility of these definitions</a:t>
            </a:r>
          </a:p>
          <a:p>
            <a:pPr marL="0" indent="0">
              <a:buNone/>
            </a:pPr>
            <a:endParaRPr lang="en-US"/>
          </a:p>
          <a:p>
            <a:r>
              <a:rPr lang="en-US" b="1">
                <a:solidFill>
                  <a:srgbClr val="FF0000"/>
                </a:solidFill>
              </a:rPr>
              <a:t>Because they are </a:t>
            </a:r>
            <a:r>
              <a:rPr lang="en-US" b="1" i="1">
                <a:solidFill>
                  <a:srgbClr val="FF0000"/>
                </a:solidFill>
              </a:rPr>
              <a:t>definitions, </a:t>
            </a:r>
            <a:r>
              <a:rPr lang="en-US" b="1">
                <a:solidFill>
                  <a:srgbClr val="FF0000"/>
                </a:solidFill>
              </a:rPr>
              <a:t>the left-hand side of the “=</a:t>
            </a:r>
            <a:r>
              <a:rPr lang="en-US" b="1" baseline="-25000">
                <a:solidFill>
                  <a:srgbClr val="FF0000"/>
                </a:solidFill>
              </a:rPr>
              <a:t>def</a:t>
            </a:r>
            <a:r>
              <a:rPr lang="en-US" b="1">
                <a:solidFill>
                  <a:srgbClr val="FF0000"/>
                </a:solidFill>
              </a:rPr>
              <a:t>” accurately applies to some phenomena just in case the right-hand side does</a:t>
            </a:r>
          </a:p>
        </p:txBody>
      </p:sp>
    </p:spTree>
    <p:extLst>
      <p:ext uri="{BB962C8B-B14F-4D97-AF65-F5344CB8AC3E}">
        <p14:creationId xmlns:p14="http://schemas.microsoft.com/office/powerpoint/2010/main" val="3211197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by answering questions or obtaining advance warning of events and movements deemed to be important or otherwise relevant</a:t>
            </a:r>
          </a:p>
        </p:txBody>
      </p:sp>
    </p:spTree>
    <p:extLst>
      <p:ext uri="{BB962C8B-B14F-4D97-AF65-F5344CB8AC3E}">
        <p14:creationId xmlns:p14="http://schemas.microsoft.com/office/powerpoint/2010/main" val="4267313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a:t>
            </a:r>
            <a:r>
              <a:rPr lang="en-US" b="1">
                <a:solidFill>
                  <a:srgbClr val="FF0000"/>
                </a:solidFill>
              </a:rPr>
              <a:t>government or other Organization</a:t>
            </a:r>
            <a:r>
              <a:rPr lang="en-US"/>
              <a:t> to guide decisions and actions by answering questions or obtaining advance warning of events and movements deemed to be important or otherwise relevant</a:t>
            </a:r>
          </a:p>
          <a:p>
            <a:endParaRPr lang="en-US"/>
          </a:p>
          <a:p>
            <a:pPr marL="0" indent="0" algn="ctr">
              <a:buNone/>
            </a:pPr>
            <a:r>
              <a:rPr lang="en-US" b="1">
                <a:solidFill>
                  <a:srgbClr val="FF0000"/>
                </a:solidFill>
              </a:rPr>
              <a:t>Redundant</a:t>
            </a:r>
          </a:p>
        </p:txBody>
      </p:sp>
    </p:spTree>
    <p:extLst>
      <p:ext uri="{BB962C8B-B14F-4D97-AF65-F5344CB8AC3E}">
        <p14:creationId xmlns:p14="http://schemas.microsoft.com/office/powerpoint/2010/main" val="2240779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a:t>
            </a:r>
            <a:r>
              <a:rPr lang="en-US" b="1">
                <a:solidFill>
                  <a:srgbClr val="FF0000"/>
                </a:solidFill>
              </a:rPr>
              <a:t>by answering questions </a:t>
            </a:r>
            <a:r>
              <a:rPr lang="en-US"/>
              <a:t>or obtaining advance warning of events and movements deemed to be important or otherwise relevant</a:t>
            </a:r>
          </a:p>
          <a:p>
            <a:endParaRPr lang="en-US"/>
          </a:p>
          <a:p>
            <a:pPr marL="0" indent="0" algn="ctr">
              <a:buNone/>
            </a:pPr>
            <a:r>
              <a:rPr lang="en-US" b="1">
                <a:solidFill>
                  <a:srgbClr val="FF0000"/>
                </a:solidFill>
              </a:rPr>
              <a:t>Ambiguous</a:t>
            </a:r>
          </a:p>
        </p:txBody>
      </p:sp>
    </p:spTree>
    <p:extLst>
      <p:ext uri="{BB962C8B-B14F-4D97-AF65-F5344CB8AC3E}">
        <p14:creationId xmlns:p14="http://schemas.microsoft.com/office/powerpoint/2010/main" val="1567722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a:t>
            </a:r>
            <a:r>
              <a:rPr lang="en-US" b="1">
                <a:solidFill>
                  <a:srgbClr val="FF0000"/>
                </a:solidFill>
              </a:rPr>
              <a:t>by answering questions </a:t>
            </a:r>
            <a:r>
              <a:rPr lang="en-US"/>
              <a:t>or </a:t>
            </a:r>
            <a:r>
              <a:rPr lang="en-US" b="1">
                <a:solidFill>
                  <a:srgbClr val="FF0000"/>
                </a:solidFill>
              </a:rPr>
              <a:t>(</a:t>
            </a:r>
            <a:r>
              <a:rPr lang="en-US"/>
              <a:t>obtaining advance warning of events and movements deemed to be important or otherwise relevant</a:t>
            </a:r>
            <a:r>
              <a:rPr lang="en-US" b="1">
                <a:solidFill>
                  <a:srgbClr val="FF0000"/>
                </a:solidFill>
              </a:rPr>
              <a:t>)</a:t>
            </a:r>
          </a:p>
          <a:p>
            <a:endParaRPr lang="en-US"/>
          </a:p>
          <a:p>
            <a:pPr marL="0" indent="0" algn="ctr">
              <a:buNone/>
            </a:pPr>
            <a:r>
              <a:rPr lang="en-US" b="1">
                <a:solidFill>
                  <a:srgbClr val="FF0000"/>
                </a:solidFill>
              </a:rPr>
              <a:t>Trivial</a:t>
            </a:r>
          </a:p>
        </p:txBody>
      </p:sp>
    </p:spTree>
    <p:extLst>
      <p:ext uri="{BB962C8B-B14F-4D97-AF65-F5344CB8AC3E}">
        <p14:creationId xmlns:p14="http://schemas.microsoft.com/office/powerpoint/2010/main" val="1555309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a:t>
            </a:r>
            <a:r>
              <a:rPr lang="en-US" b="1">
                <a:solidFill>
                  <a:srgbClr val="FF0000"/>
                </a:solidFill>
              </a:rPr>
              <a:t>(by answering questions </a:t>
            </a:r>
            <a:r>
              <a:rPr lang="en-US"/>
              <a:t>or obtaining advance warning of events and movements</a:t>
            </a:r>
            <a:r>
              <a:rPr lang="en-US" b="1">
                <a:solidFill>
                  <a:srgbClr val="FF0000"/>
                </a:solidFill>
              </a:rPr>
              <a:t>)</a:t>
            </a:r>
            <a:r>
              <a:rPr lang="en-US"/>
              <a:t> deemed to be important or otherwise relevant</a:t>
            </a:r>
          </a:p>
          <a:p>
            <a:endParaRPr lang="en-US"/>
          </a:p>
          <a:p>
            <a:pPr marL="0" indent="0" algn="ctr">
              <a:buNone/>
            </a:pPr>
            <a:r>
              <a:rPr lang="en-US" b="1">
                <a:solidFill>
                  <a:srgbClr val="FF0000"/>
                </a:solidFill>
              </a:rPr>
              <a:t>Better</a:t>
            </a:r>
          </a:p>
        </p:txBody>
      </p:sp>
    </p:spTree>
    <p:extLst>
      <p:ext uri="{BB962C8B-B14F-4D97-AF65-F5344CB8AC3E}">
        <p14:creationId xmlns:p14="http://schemas.microsoft.com/office/powerpoint/2010/main" val="1100724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by answering questions or obtaining advance warning of events and movements </a:t>
            </a:r>
            <a:r>
              <a:rPr lang="en-US" b="1">
                <a:solidFill>
                  <a:srgbClr val="FF0000"/>
                </a:solidFill>
              </a:rPr>
              <a:t>deemed to be important or otherwise relevant</a:t>
            </a:r>
          </a:p>
          <a:p>
            <a:endParaRPr lang="en-US"/>
          </a:p>
          <a:p>
            <a:pPr marL="0" indent="0" algn="ctr">
              <a:buNone/>
            </a:pPr>
            <a:r>
              <a:rPr lang="en-US" b="1">
                <a:solidFill>
                  <a:srgbClr val="FF0000"/>
                </a:solidFill>
              </a:rPr>
              <a:t>Too Broad; Need Not Promote Interests</a:t>
            </a:r>
          </a:p>
        </p:txBody>
      </p:sp>
    </p:spTree>
    <p:extLst>
      <p:ext uri="{BB962C8B-B14F-4D97-AF65-F5344CB8AC3E}">
        <p14:creationId xmlns:p14="http://schemas.microsoft.com/office/powerpoint/2010/main" val="104460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1D60642A-82B7-3D20-A2B8-ED9A8934FB67}"/>
              </a:ext>
            </a:extLst>
          </p:cNvPr>
          <p:cNvSpPr/>
          <p:nvPr/>
        </p:nvSpPr>
        <p:spPr>
          <a:xfrm>
            <a:off x="7054672" y="2765931"/>
            <a:ext cx="1196353" cy="10106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0" name="TextBox 19">
            <a:extLst>
              <a:ext uri="{FF2B5EF4-FFF2-40B4-BE49-F238E27FC236}">
                <a16:creationId xmlns:a16="http://schemas.microsoft.com/office/drawing/2014/main" id="{F231450D-D50A-F36E-8B0B-CDA112A00F19}"/>
              </a:ext>
            </a:extLst>
          </p:cNvPr>
          <p:cNvSpPr txBox="1"/>
          <p:nvPr/>
        </p:nvSpPr>
        <p:spPr>
          <a:xfrm>
            <a:off x="7024140" y="2798840"/>
            <a:ext cx="12060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On: 1-2-20</a:t>
            </a:r>
          </a:p>
        </p:txBody>
      </p:sp>
      <p:sp>
        <p:nvSpPr>
          <p:cNvPr id="11" name="Rounded Rectangle 10">
            <a:extLst>
              <a:ext uri="{FF2B5EF4-FFF2-40B4-BE49-F238E27FC236}">
                <a16:creationId xmlns:a16="http://schemas.microsoft.com/office/drawing/2014/main" id="{1B48EBFD-F5F2-91C2-411B-914BBD543041}"/>
              </a:ext>
            </a:extLst>
          </p:cNvPr>
          <p:cNvSpPr/>
          <p:nvPr/>
        </p:nvSpPr>
        <p:spPr>
          <a:xfrm>
            <a:off x="4130906" y="2765931"/>
            <a:ext cx="1196353" cy="101066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t>“Labeled Property Graph”</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5059B4E5-31C5-9A14-98B6-A6CCA7AE0BDE}"/>
              </a:ext>
            </a:extLst>
          </p:cNvPr>
          <p:cNvCxnSpPr>
            <a:stCxn id="5" idx="3"/>
            <a:endCxn id="4" idx="0"/>
          </p:cNvCxnSpPr>
          <p:nvPr/>
        </p:nvCxnSpPr>
        <p:spPr>
          <a:xfrm flipH="1">
            <a:off x="5013904" y="3222940"/>
            <a:ext cx="921260"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B5D7904-9DA7-4E5C-5C47-3A290D3677DD}"/>
              </a:ext>
            </a:extLst>
          </p:cNvPr>
          <p:cNvCxnSpPr>
            <a:cxnSpLocks/>
            <a:stCxn id="5" idx="5"/>
            <a:endCxn id="6" idx="0"/>
          </p:cNvCxnSpPr>
          <p:nvPr/>
        </p:nvCxnSpPr>
        <p:spPr>
          <a:xfrm>
            <a:off x="6504808" y="3222940"/>
            <a:ext cx="921262" cy="86912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9F0CE50-CDAF-53C4-5EE2-225EDBE841EB}"/>
              </a:ext>
            </a:extLst>
          </p:cNvPr>
          <p:cNvSpPr txBox="1"/>
          <p:nvPr/>
        </p:nvSpPr>
        <p:spPr>
          <a:xfrm>
            <a:off x="4130906" y="3314933"/>
            <a:ext cx="11963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has part</a:t>
            </a:r>
          </a:p>
        </p:txBody>
      </p:sp>
      <p:sp>
        <p:nvSpPr>
          <p:cNvPr id="3" name="TextBox 2">
            <a:extLst>
              <a:ext uri="{FF2B5EF4-FFF2-40B4-BE49-F238E27FC236}">
                <a16:creationId xmlns:a16="http://schemas.microsoft.com/office/drawing/2014/main" id="{AE01D42A-B0C2-F055-7165-493EC99D933B}"/>
              </a:ext>
            </a:extLst>
          </p:cNvPr>
          <p:cNvSpPr txBox="1"/>
          <p:nvPr/>
        </p:nvSpPr>
        <p:spPr>
          <a:xfrm>
            <a:off x="7125473" y="3332476"/>
            <a:ext cx="10039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part of</a:t>
            </a:r>
          </a:p>
        </p:txBody>
      </p:sp>
      <p:sp>
        <p:nvSpPr>
          <p:cNvPr id="18" name="TextBox 17">
            <a:extLst>
              <a:ext uri="{FF2B5EF4-FFF2-40B4-BE49-F238E27FC236}">
                <a16:creationId xmlns:a16="http://schemas.microsoft.com/office/drawing/2014/main" id="{6673B967-2562-90C7-00F1-D01518537F74}"/>
              </a:ext>
            </a:extLst>
          </p:cNvPr>
          <p:cNvSpPr txBox="1"/>
          <p:nvPr/>
        </p:nvSpPr>
        <p:spPr>
          <a:xfrm>
            <a:off x="4110102" y="2798840"/>
            <a:ext cx="11963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On: 1-5-24</a:t>
            </a:r>
          </a:p>
        </p:txBody>
      </p:sp>
      <p:sp>
        <p:nvSpPr>
          <p:cNvPr id="12" name="Rounded Rectangle 11">
            <a:extLst>
              <a:ext uri="{FF2B5EF4-FFF2-40B4-BE49-F238E27FC236}">
                <a16:creationId xmlns:a16="http://schemas.microsoft.com/office/drawing/2014/main" id="{412998B1-D004-1713-ED3A-B8B6000F1EC7}"/>
              </a:ext>
            </a:extLst>
          </p:cNvPr>
          <p:cNvSpPr/>
          <p:nvPr/>
        </p:nvSpPr>
        <p:spPr>
          <a:xfrm>
            <a:off x="5593632" y="1521855"/>
            <a:ext cx="1196353" cy="1010666"/>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14" name="TextBox 13">
            <a:extLst>
              <a:ext uri="{FF2B5EF4-FFF2-40B4-BE49-F238E27FC236}">
                <a16:creationId xmlns:a16="http://schemas.microsoft.com/office/drawing/2014/main" id="{9C0D0BAA-AEC7-4715-1F5C-47547D187F07}"/>
              </a:ext>
            </a:extLst>
          </p:cNvPr>
          <p:cNvSpPr txBox="1"/>
          <p:nvPr/>
        </p:nvSpPr>
        <p:spPr>
          <a:xfrm>
            <a:off x="5695719" y="2070856"/>
            <a:ext cx="1038554"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ID: Joe</a:t>
            </a:r>
          </a:p>
        </p:txBody>
      </p:sp>
      <p:sp>
        <p:nvSpPr>
          <p:cNvPr id="15" name="TextBox 14">
            <a:extLst>
              <a:ext uri="{FF2B5EF4-FFF2-40B4-BE49-F238E27FC236}">
                <a16:creationId xmlns:a16="http://schemas.microsoft.com/office/drawing/2014/main" id="{37317A9F-9132-0DD5-868A-903CF1BA295C}"/>
              </a:ext>
            </a:extLst>
          </p:cNvPr>
          <p:cNvSpPr txBox="1"/>
          <p:nvPr/>
        </p:nvSpPr>
        <p:spPr>
          <a:xfrm>
            <a:off x="5572828" y="1554764"/>
            <a:ext cx="119635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Type: Person</a:t>
            </a:r>
          </a:p>
        </p:txBody>
      </p:sp>
      <p:sp>
        <p:nvSpPr>
          <p:cNvPr id="16" name="Rounded Rectangle 15">
            <a:extLst>
              <a:ext uri="{FF2B5EF4-FFF2-40B4-BE49-F238E27FC236}">
                <a16:creationId xmlns:a16="http://schemas.microsoft.com/office/drawing/2014/main" id="{23EAE1AE-EB4E-66BD-A19E-7AAD6D0ED6CE}"/>
              </a:ext>
            </a:extLst>
          </p:cNvPr>
          <p:cNvSpPr/>
          <p:nvPr/>
        </p:nvSpPr>
        <p:spPr>
          <a:xfrm>
            <a:off x="4397279" y="4857866"/>
            <a:ext cx="1196353" cy="1010666"/>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17" name="TextBox 16">
            <a:extLst>
              <a:ext uri="{FF2B5EF4-FFF2-40B4-BE49-F238E27FC236}">
                <a16:creationId xmlns:a16="http://schemas.microsoft.com/office/drawing/2014/main" id="{53F4ED79-8C6C-80E4-9058-FDDAC3C9F5AD}"/>
              </a:ext>
            </a:extLst>
          </p:cNvPr>
          <p:cNvSpPr txBox="1"/>
          <p:nvPr/>
        </p:nvSpPr>
        <p:spPr>
          <a:xfrm>
            <a:off x="4397279" y="5406868"/>
            <a:ext cx="1207382"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ID: Sam</a:t>
            </a:r>
          </a:p>
        </p:txBody>
      </p:sp>
      <p:sp>
        <p:nvSpPr>
          <p:cNvPr id="21" name="TextBox 20">
            <a:extLst>
              <a:ext uri="{FF2B5EF4-FFF2-40B4-BE49-F238E27FC236}">
                <a16:creationId xmlns:a16="http://schemas.microsoft.com/office/drawing/2014/main" id="{5F0D49EF-D0BC-8E57-5546-FF5C0E01E605}"/>
              </a:ext>
            </a:extLst>
          </p:cNvPr>
          <p:cNvSpPr txBox="1"/>
          <p:nvPr/>
        </p:nvSpPr>
        <p:spPr>
          <a:xfrm>
            <a:off x="4376475" y="4890775"/>
            <a:ext cx="119635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Type: Hand</a:t>
            </a:r>
          </a:p>
        </p:txBody>
      </p:sp>
      <p:sp>
        <p:nvSpPr>
          <p:cNvPr id="22" name="Rounded Rectangle 21">
            <a:extLst>
              <a:ext uri="{FF2B5EF4-FFF2-40B4-BE49-F238E27FC236}">
                <a16:creationId xmlns:a16="http://schemas.microsoft.com/office/drawing/2014/main" id="{E316D71B-14B2-F89A-A128-31723E5A67A2}"/>
              </a:ext>
            </a:extLst>
          </p:cNvPr>
          <p:cNvSpPr/>
          <p:nvPr/>
        </p:nvSpPr>
        <p:spPr>
          <a:xfrm>
            <a:off x="6848697" y="4857866"/>
            <a:ext cx="1196353" cy="1010666"/>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
        <p:nvSpPr>
          <p:cNvPr id="23" name="TextBox 22">
            <a:extLst>
              <a:ext uri="{FF2B5EF4-FFF2-40B4-BE49-F238E27FC236}">
                <a16:creationId xmlns:a16="http://schemas.microsoft.com/office/drawing/2014/main" id="{76242729-E4AA-DD21-6601-750A87FFCF7A}"/>
              </a:ext>
            </a:extLst>
          </p:cNvPr>
          <p:cNvSpPr txBox="1"/>
          <p:nvPr/>
        </p:nvSpPr>
        <p:spPr>
          <a:xfrm>
            <a:off x="6848697" y="5406868"/>
            <a:ext cx="1254639"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Garamond" panose="02020404030301010803" pitchFamily="18" charset="0"/>
                <a:ea typeface="+mn-ea"/>
                <a:cs typeface="+mn-cs"/>
              </a:rPr>
              <a:t>ID: Rose</a:t>
            </a:r>
          </a:p>
        </p:txBody>
      </p:sp>
      <p:sp>
        <p:nvSpPr>
          <p:cNvPr id="24" name="TextBox 23">
            <a:extLst>
              <a:ext uri="{FF2B5EF4-FFF2-40B4-BE49-F238E27FC236}">
                <a16:creationId xmlns:a16="http://schemas.microsoft.com/office/drawing/2014/main" id="{6AE85845-D30A-7FA5-3F68-1C9F6917A5AE}"/>
              </a:ext>
            </a:extLst>
          </p:cNvPr>
          <p:cNvSpPr txBox="1"/>
          <p:nvPr/>
        </p:nvSpPr>
        <p:spPr>
          <a:xfrm>
            <a:off x="6827893" y="4890775"/>
            <a:ext cx="119635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Type: Person</a:t>
            </a:r>
          </a:p>
        </p:txBody>
      </p:sp>
    </p:spTree>
    <p:extLst>
      <p:ext uri="{BB962C8B-B14F-4D97-AF65-F5344CB8AC3E}">
        <p14:creationId xmlns:p14="http://schemas.microsoft.com/office/powerpoint/2010/main" val="4078542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326E-FBAE-F922-C4AB-7CDBF75B1D07}"/>
              </a:ext>
            </a:extLst>
          </p:cNvPr>
          <p:cNvSpPr>
            <a:spLocks noGrp="1"/>
          </p:cNvSpPr>
          <p:nvPr>
            <p:ph type="title"/>
          </p:nvPr>
        </p:nvSpPr>
        <p:spPr/>
        <p:txBody>
          <a:bodyPr/>
          <a:lstStyle/>
          <a:p>
            <a:r>
              <a:rPr lang="en-US"/>
              <a:t>Cyber Ontology (C3O) vs Beverley</a:t>
            </a:r>
          </a:p>
        </p:txBody>
      </p:sp>
      <p:sp>
        <p:nvSpPr>
          <p:cNvPr id="3" name="Content Placeholder 2">
            <a:extLst>
              <a:ext uri="{FF2B5EF4-FFF2-40B4-BE49-F238E27FC236}">
                <a16:creationId xmlns:a16="http://schemas.microsoft.com/office/drawing/2014/main" id="{7DDCC1A9-ADA2-C58F-0971-5641298D689A}"/>
              </a:ext>
            </a:extLst>
          </p:cNvPr>
          <p:cNvSpPr>
            <a:spLocks noGrp="1"/>
          </p:cNvSpPr>
          <p:nvPr>
            <p:ph idx="1"/>
          </p:nvPr>
        </p:nvSpPr>
        <p:spPr>
          <a:xfrm>
            <a:off x="838200" y="1690688"/>
            <a:ext cx="11199607" cy="4897904"/>
          </a:xfrm>
        </p:spPr>
        <p:txBody>
          <a:bodyPr>
            <a:normAutofit/>
          </a:bodyPr>
          <a:lstStyle/>
          <a:p>
            <a:r>
              <a:rPr lang="en-US" i="1"/>
              <a:t>Intelligence gathering</a:t>
            </a:r>
            <a:r>
              <a:rPr lang="en-US"/>
              <a:t> =</a:t>
            </a:r>
            <a:r>
              <a:rPr lang="en-US" baseline="-25000"/>
              <a:t>def</a:t>
            </a:r>
            <a:r>
              <a:rPr lang="en-US"/>
              <a:t> Covert behavior aimed at acquiring information to promote the interests of an individual or collective, using methods of collection, processing, integration, evaluation, analysis, or interpretation deemed reliable by the individual or collective</a:t>
            </a:r>
          </a:p>
          <a:p>
            <a:endParaRPr lang="en-US"/>
          </a:p>
          <a:p>
            <a:r>
              <a:rPr lang="en-US" i="1"/>
              <a:t>Act of Intelligence Gathering</a:t>
            </a:r>
            <a:r>
              <a:rPr lang="en-US"/>
              <a:t> =</a:t>
            </a:r>
            <a:r>
              <a:rPr lang="en-US" baseline="-25000"/>
              <a:t>def </a:t>
            </a:r>
            <a:r>
              <a:rPr lang="en-US"/>
              <a:t>A Planned Act of producing and/or gathering information by a government or other Organization to guide decisions and actions by answering questions or obtaining advance warning of events and movements deemed to be important or otherwise relevant</a:t>
            </a:r>
          </a:p>
          <a:p>
            <a:endParaRPr lang="en-US"/>
          </a:p>
          <a:p>
            <a:pPr marL="0" indent="0" algn="ctr">
              <a:buNone/>
            </a:pPr>
            <a:r>
              <a:rPr lang="en-US" b="1">
                <a:solidFill>
                  <a:schemeClr val="accent6"/>
                </a:solidFill>
              </a:rPr>
              <a:t>No Covert Clause; Not Sure if + or -</a:t>
            </a:r>
          </a:p>
        </p:txBody>
      </p:sp>
    </p:spTree>
    <p:extLst>
      <p:ext uri="{BB962C8B-B14F-4D97-AF65-F5344CB8AC3E}">
        <p14:creationId xmlns:p14="http://schemas.microsoft.com/office/powerpoint/2010/main" val="2122175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B3B1-FF2D-F4AC-5C18-77BB2E3ADB22}"/>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24955D85-3314-920A-36D2-02047DA9300F}"/>
              </a:ext>
            </a:extLst>
          </p:cNvPr>
          <p:cNvSpPr>
            <a:spLocks noGrp="1"/>
          </p:cNvSpPr>
          <p:nvPr>
            <p:ph idx="1"/>
          </p:nvPr>
        </p:nvSpPr>
        <p:spPr/>
        <p:txBody>
          <a:bodyPr>
            <a:normAutofit/>
          </a:bodyPr>
          <a:lstStyle/>
          <a:p>
            <a:pPr>
              <a:spcBef>
                <a:spcPts val="0"/>
              </a:spcBef>
              <a:tabLst>
                <a:tab pos="3223260" algn="l"/>
              </a:tabLst>
            </a:pPr>
            <a:r>
              <a:rPr lang="en-US" u="sng">
                <a:solidFill>
                  <a:srgbClr val="000000"/>
                </a:solidFill>
                <a:effectLst/>
                <a:ea typeface="Trebuchet MS" panose="020B0703020202090204" pitchFamily="34" charset="0"/>
                <a:cs typeface="Times New Roman" panose="02020603050405020304" pitchFamily="18" charset="0"/>
                <a:hlinkClick r:id="rId2"/>
              </a:rPr>
              <a:t>Cybersecurity Knowledge Graphs</a:t>
            </a:r>
            <a:endParaRPr lang="en-US" u="sng">
              <a:solidFill>
                <a:srgbClr val="000000"/>
              </a:solidFill>
              <a:effectLst/>
              <a:ea typeface="Trebuchet MS" panose="020B0703020202090204" pitchFamily="34" charset="0"/>
              <a:cs typeface="Times New Roman" panose="02020603050405020304" pitchFamily="18" charset="0"/>
            </a:endParaRPr>
          </a:p>
          <a:p>
            <a:pPr>
              <a:spcBef>
                <a:spcPts val="0"/>
              </a:spcBef>
              <a:tabLst>
                <a:tab pos="3223260" algn="l"/>
              </a:tabLst>
            </a:pPr>
            <a:endParaRPr lang="en-US">
              <a:solidFill>
                <a:srgbClr val="404040"/>
              </a:solidFill>
              <a:effectLst/>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r>
              <a:rPr lang="en-US" u="sng">
                <a:solidFill>
                  <a:srgbClr val="000000"/>
                </a:solidFill>
                <a:effectLst/>
                <a:ea typeface="Trebuchet MS" panose="020B0703020202090204" pitchFamily="34" charset="0"/>
                <a:cs typeface="Times New Roman" panose="02020603050405020304" pitchFamily="18" charset="0"/>
                <a:hlinkClick r:id="rId3"/>
              </a:rPr>
              <a:t>A Common Core-Based Cyber Ontology for Support of Cross-Domain Situational Awareness</a:t>
            </a:r>
            <a:endParaRPr lang="en-US" u="sng">
              <a:solidFill>
                <a:srgbClr val="000000"/>
              </a:solidFill>
              <a:effectLst/>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endParaRPr lang="en-US">
              <a:solidFill>
                <a:srgbClr val="404040"/>
              </a:solidFill>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r>
              <a:rPr lang="en-US" u="sng">
                <a:solidFill>
                  <a:srgbClr val="000000"/>
                </a:solidFill>
                <a:effectLst/>
                <a:ea typeface="Times New Roman" panose="02020603050405020304" pitchFamily="18" charset="0"/>
                <a:cs typeface="Times New Roman" panose="02020603050405020304" pitchFamily="18" charset="0"/>
                <a:hlinkClick r:id="rId4"/>
              </a:rPr>
              <a:t>Cybonto: Towards Human Cognitive Digital Twins for Cybersecurity</a:t>
            </a:r>
            <a:r>
              <a:rPr lang="en-US">
                <a:effectLst/>
              </a:rPr>
              <a:t> </a:t>
            </a:r>
            <a:endParaRPr lang="en-US"/>
          </a:p>
        </p:txBody>
      </p:sp>
    </p:spTree>
    <p:extLst>
      <p:ext uri="{BB962C8B-B14F-4D97-AF65-F5344CB8AC3E}">
        <p14:creationId xmlns:p14="http://schemas.microsoft.com/office/powerpoint/2010/main" val="4240989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0C56-E023-E904-ED9A-E690AAF6E7B5}"/>
              </a:ext>
            </a:extLst>
          </p:cNvPr>
          <p:cNvSpPr>
            <a:spLocks noGrp="1"/>
          </p:cNvSpPr>
          <p:nvPr>
            <p:ph type="title"/>
          </p:nvPr>
        </p:nvSpPr>
        <p:spPr/>
        <p:txBody>
          <a:bodyPr/>
          <a:lstStyle/>
          <a:p>
            <a:r>
              <a:rPr lang="en-US"/>
              <a:t>Undirected Graph </a:t>
            </a:r>
          </a:p>
        </p:txBody>
      </p:sp>
      <p:sp>
        <p:nvSpPr>
          <p:cNvPr id="4" name="Oval 3">
            <a:extLst>
              <a:ext uri="{FF2B5EF4-FFF2-40B4-BE49-F238E27FC236}">
                <a16:creationId xmlns:a16="http://schemas.microsoft.com/office/drawing/2014/main" id="{022430F6-E259-8F39-3547-10EE99F42564}"/>
              </a:ext>
            </a:extLst>
          </p:cNvPr>
          <p:cNvSpPr/>
          <p:nvPr/>
        </p:nvSpPr>
        <p:spPr>
          <a:xfrm>
            <a:off x="4611105"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72BA19B9-8A91-B5F8-C0D8-497E72566C4A}"/>
              </a:ext>
            </a:extLst>
          </p:cNvPr>
          <p:cNvSpPr/>
          <p:nvPr/>
        </p:nvSpPr>
        <p:spPr>
          <a:xfrm>
            <a:off x="5817187" y="259854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DF799B9E-FFD9-52EA-E357-946467794FF5}"/>
              </a:ext>
            </a:extLst>
          </p:cNvPr>
          <p:cNvSpPr/>
          <p:nvPr/>
        </p:nvSpPr>
        <p:spPr>
          <a:xfrm>
            <a:off x="7023271" y="4092069"/>
            <a:ext cx="805598" cy="731520"/>
          </a:xfrm>
          <a:prstGeom prst="ellipse">
            <a:avLst/>
          </a:prstGeom>
          <a:solidFill>
            <a:schemeClr val="accent2">
              <a:lumMod val="20000"/>
              <a:lumOff val="8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59F993D0-733B-A1FF-6CB1-EE01C527C19D}"/>
              </a:ext>
            </a:extLst>
          </p:cNvPr>
          <p:cNvCxnSpPr>
            <a:cxnSpLocks/>
            <a:stCxn id="5" idx="3"/>
            <a:endCxn id="4" idx="0"/>
          </p:cNvCxnSpPr>
          <p:nvPr/>
        </p:nvCxnSpPr>
        <p:spPr>
          <a:xfrm flipH="1">
            <a:off x="5013904" y="3222940"/>
            <a:ext cx="921260" cy="8691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D1C3977-2137-CE99-ED10-B08F2247D62D}"/>
              </a:ext>
            </a:extLst>
          </p:cNvPr>
          <p:cNvCxnSpPr>
            <a:cxnSpLocks/>
            <a:stCxn id="5" idx="5"/>
            <a:endCxn id="6" idx="0"/>
          </p:cNvCxnSpPr>
          <p:nvPr/>
        </p:nvCxnSpPr>
        <p:spPr>
          <a:xfrm>
            <a:off x="6504808" y="3222940"/>
            <a:ext cx="921262" cy="8691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7671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2801</Words>
  <Application>Microsoft Macintosh PowerPoint</Application>
  <PresentationFormat>Widescreen</PresentationFormat>
  <Paragraphs>409</Paragraphs>
  <Slides>81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Aptos</vt:lpstr>
      <vt:lpstr>Arial</vt:lpstr>
      <vt:lpstr>Calibri</vt:lpstr>
      <vt:lpstr>Calibri Light</vt:lpstr>
      <vt:lpstr>Garamond</vt:lpstr>
      <vt:lpstr>Georgia</vt:lpstr>
      <vt:lpstr>Times New Roman</vt:lpstr>
      <vt:lpstr>Trebuchet MS</vt:lpstr>
      <vt:lpstr>1_Office Theme</vt:lpstr>
      <vt:lpstr>Cybersecurity through an Ontological Lens</vt:lpstr>
      <vt:lpstr>Outline</vt:lpstr>
      <vt:lpstr>Outline</vt:lpstr>
      <vt:lpstr>Undirected Graph </vt:lpstr>
      <vt:lpstr>Directed Graph </vt:lpstr>
      <vt:lpstr>Labeled Property Directed Graph </vt:lpstr>
      <vt:lpstr>Typed Labeled Property Directed Graph </vt:lpstr>
      <vt:lpstr>“Labeled Property Graph”</vt:lpstr>
      <vt:lpstr>Undirected Graph </vt:lpstr>
      <vt:lpstr>Directed Graph </vt:lpstr>
      <vt:lpstr>Labeled Directed Graph </vt:lpstr>
      <vt:lpstr>Typed Labeled Directed Graph </vt:lpstr>
      <vt:lpstr>Logically Typed Labeled Directed Graph </vt:lpstr>
      <vt:lpstr>Logically Typed Labeled Directed Graph </vt:lpstr>
      <vt:lpstr>PowerPoint Presentation</vt:lpstr>
      <vt:lpstr>Semantic Web Stack</vt:lpstr>
      <vt:lpstr>Semantic Web Stack</vt:lpstr>
      <vt:lpstr>Triple Example</vt:lpstr>
      <vt:lpstr>Triple Example</vt:lpstr>
      <vt:lpstr>Triple Example</vt:lpstr>
      <vt:lpstr>Triple Example</vt:lpstr>
      <vt:lpstr>Triple Example</vt:lpstr>
      <vt:lpstr>Triple Example</vt:lpstr>
      <vt:lpstr>Triple Example</vt:lpstr>
      <vt:lpstr>Triple Example</vt:lpstr>
      <vt:lpstr>RDF Triple Structure</vt:lpstr>
      <vt:lpstr>RDF Vocabulary</vt:lpstr>
      <vt:lpstr>Semantic Web Stack</vt:lpstr>
      <vt:lpstr>Resource Description Framework Schema</vt:lpstr>
      <vt:lpstr>Semantic Web Stack</vt:lpstr>
      <vt:lpstr>Outline</vt:lpstr>
      <vt:lpstr>2012 LinkedIn       Hack</vt:lpstr>
      <vt:lpstr>Cause for Alarm</vt:lpstr>
      <vt:lpstr>PowerPoint Presentation</vt:lpstr>
      <vt:lpstr>PowerPoint Presentation</vt:lpstr>
      <vt:lpstr>PowerPoint Presentation</vt:lpstr>
      <vt:lpstr>PowerPoint Presentation</vt:lpstr>
      <vt:lpstr>Breadcrumbs</vt:lpstr>
      <vt:lpstr>https://haveibeenpwned.com/ </vt:lpstr>
      <vt:lpstr>https://haveibeenpwned.com/ </vt:lpstr>
      <vt:lpstr>Why Yes I Have</vt:lpstr>
      <vt:lpstr>PowerPoint Presentation</vt:lpstr>
      <vt:lpstr>PowerPoint Presentation</vt:lpstr>
      <vt:lpstr>Group Exercise</vt:lpstr>
      <vt:lpstr>Open Source Intelligence OSINT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Exercise</vt:lpstr>
      <vt:lpstr>Need for Speed</vt:lpstr>
      <vt:lpstr>Proliferation of Ontologies</vt:lpstr>
      <vt:lpstr>The Malware Ontology (MalOnt)</vt:lpstr>
      <vt:lpstr>The Malware Ontology (MalOnt)</vt:lpstr>
      <vt:lpstr>The Malware Ontology (MalOnt)</vt:lpstr>
      <vt:lpstr>PowerPoint Presentation</vt:lpstr>
      <vt:lpstr>PowerPoint Presentation</vt:lpstr>
      <vt:lpstr>Unified Cyber Ontology (UCO)</vt:lpstr>
      <vt:lpstr>Unified Cyber Ontology (UCO)</vt:lpstr>
      <vt:lpstr>Yago Knowledge Base</vt:lpstr>
      <vt:lpstr>Cyber Ontology (C3O)</vt:lpstr>
      <vt:lpstr>PowerPoint Presentation</vt:lpstr>
      <vt:lpstr>Scope of Cyber Ontology (C3O)</vt:lpstr>
      <vt:lpstr>PowerPoint Presentation</vt:lpstr>
      <vt:lpstr>Cyber Ontology (C3O)</vt:lpstr>
      <vt:lpstr>Group Exercise</vt:lpstr>
      <vt:lpstr>Cyber Ontology (C3O)</vt:lpstr>
      <vt:lpstr>Cyber Ontology (C3O)</vt:lpstr>
      <vt:lpstr>Cyber Ontology (C3O) vs Beverley</vt:lpstr>
      <vt:lpstr>Group Exercise</vt:lpstr>
      <vt:lpstr>Cyber Ontology (C3O) vs Beverley</vt:lpstr>
      <vt:lpstr>Cyber Ontology (C3O) vs Beverley</vt:lpstr>
      <vt:lpstr>Cyber Ontology (C3O) vs Beverley</vt:lpstr>
      <vt:lpstr>Cyber Ontology (C3O) vs Beverley</vt:lpstr>
      <vt:lpstr>Cyber Ontology (C3O) vs Beverley</vt:lpstr>
      <vt:lpstr>Cyber Ontology (C3O) vs Beverley</vt:lpstr>
      <vt:lpstr>Cyber Ontology (C3O) vs Beverley</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through an Ontological Lens</dc:title>
  <dc:creator>John Beverley</dc:creator>
  <cp:lastModifiedBy>John Beverley</cp:lastModifiedBy>
  <cp:revision>1</cp:revision>
  <dcterms:created xsi:type="dcterms:W3CDTF">2024-03-26T15:15:03Z</dcterms:created>
  <dcterms:modified xsi:type="dcterms:W3CDTF">2024-03-26T15:15:26Z</dcterms:modified>
</cp:coreProperties>
</file>